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9" r:id="rId3"/>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atamaran"/>
      <p:regular r:id="rId28"/>
      <p:bold r:id="rId29"/>
    </p:embeddedFont>
    <p:embeddedFont>
      <p:font typeface="Inter SemiBold"/>
      <p:regular r:id="rId30"/>
      <p:bold r:id="rId31"/>
    </p:embeddedFont>
    <p:embeddedFont>
      <p:font typeface="Inter Light"/>
      <p:regular r:id="rId32"/>
      <p:bold r:id="rId33"/>
    </p:embeddedFont>
    <p:embeddedFont>
      <p:font typeface="Roboto"/>
      <p:regular r:id="rId34"/>
      <p:bold r:id="rId35"/>
      <p:italic r:id="rId36"/>
      <p:boldItalic r:id="rId37"/>
    </p:embeddedFont>
    <p:embeddedFont>
      <p:font typeface="Inter"/>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atamaran-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tamaran-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bold.fntdata"/><Relationship Id="rId30" Type="http://schemas.openxmlformats.org/officeDocument/2006/relationships/font" Target="fonts/InterSemiBold-regular.fntdata"/><Relationship Id="rId11" Type="http://schemas.openxmlformats.org/officeDocument/2006/relationships/slide" Target="slides/slide6.xml"/><Relationship Id="rId33" Type="http://schemas.openxmlformats.org/officeDocument/2006/relationships/font" Target="fonts/InterLight-bold.fntdata"/><Relationship Id="rId10" Type="http://schemas.openxmlformats.org/officeDocument/2006/relationships/slide" Target="slides/slide5.xml"/><Relationship Id="rId32" Type="http://schemas.openxmlformats.org/officeDocument/2006/relationships/font" Target="fonts/InterLight-regular.fntdata"/><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Inter-bold.fntdata"/><Relationship Id="rId16" Type="http://schemas.openxmlformats.org/officeDocument/2006/relationships/slide" Target="slides/slide11.xml"/><Relationship Id="rId38" Type="http://schemas.openxmlformats.org/officeDocument/2006/relationships/font" Target="fonts/Int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9de72cdc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9de72cdc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9de72cdc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9de72cdc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9de72cdc3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9de72cd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9de72cdc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9de72cdc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9de72cdc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9de72cdc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9de72cdc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9de72cdc3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9de72cdc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9de72cdc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9de72cdc3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9de72cdc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de75a085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de75a08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9451a3e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9451a3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de75a085b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de75a085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d9ad39b82_2_4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d9ad39b82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9451a3e4e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9451a3e4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9de72cdc3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9de72cdc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9de72cdc3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9de72cdc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9de72cdc3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9de72cd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9de72cdc3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9de72cdc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9de72cdc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9de72cdc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dk1"/>
            </a:gs>
          </a:gsLst>
          <a:lin ang="8100019" scaled="0"/>
        </a:gradFill>
      </p:bgPr>
    </p:bg>
    <p:spTree>
      <p:nvGrpSpPr>
        <p:cNvPr id="9" name="Shape 9"/>
        <p:cNvGrpSpPr/>
        <p:nvPr/>
      </p:nvGrpSpPr>
      <p:grpSpPr>
        <a:xfrm>
          <a:off x="0" y="0"/>
          <a:ext cx="0" cy="0"/>
          <a:chOff x="0" y="0"/>
          <a:chExt cx="0" cy="0"/>
        </a:xfrm>
      </p:grpSpPr>
      <p:sp>
        <p:nvSpPr>
          <p:cNvPr id="10" name="Google Shape;10;p2"/>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txBox="1"/>
          <p:nvPr>
            <p:ph type="ctrTitle"/>
          </p:nvPr>
        </p:nvSpPr>
        <p:spPr>
          <a:xfrm>
            <a:off x="1037875" y="1662450"/>
            <a:ext cx="7068300" cy="1818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bg>
      <p:bgPr>
        <a:gradFill>
          <a:gsLst>
            <a:gs pos="0">
              <a:schemeClr val="accent1"/>
            </a:gs>
            <a:gs pos="100000">
              <a:schemeClr val="accent2"/>
            </a:gs>
          </a:gsLst>
          <a:lin ang="8099331" scaled="0"/>
        </a:gradFill>
      </p:bgPr>
    </p:bg>
    <p:spTree>
      <p:nvGrpSpPr>
        <p:cNvPr id="50" name="Shape 50"/>
        <p:cNvGrpSpPr/>
        <p:nvPr/>
      </p:nvGrpSpPr>
      <p:grpSpPr>
        <a:xfrm>
          <a:off x="0" y="0"/>
          <a:ext cx="0" cy="0"/>
          <a:chOff x="0" y="0"/>
          <a:chExt cx="0" cy="0"/>
        </a:xfrm>
      </p:grpSpPr>
      <p:sp>
        <p:nvSpPr>
          <p:cNvPr id="51" name="Google Shape;51;p11"/>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11"/>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1" name="Google Shape;61;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2" name="Google Shape;62;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5" name="Google Shape;65;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sp>
        <p:nvSpPr>
          <p:cNvPr id="67" name="Google Shape;67;p1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1" name="Google Shape;71;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3" name="Google Shape;83;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1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89" name="Google Shape;89;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1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92" name="Google Shape;92;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97" name="Google Shape;97;p20"/>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p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9" name="Google Shape;99;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2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04" name="Google Shape;104;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8100019" scaled="0"/>
        </a:gradFill>
      </p:bgPr>
    </p:bg>
    <p:spTree>
      <p:nvGrpSpPr>
        <p:cNvPr id="12" name="Shape 12"/>
        <p:cNvGrpSpPr/>
        <p:nvPr/>
      </p:nvGrpSpPr>
      <p:grpSpPr>
        <a:xfrm>
          <a:off x="0" y="0"/>
          <a:ext cx="0" cy="0"/>
          <a:chOff x="0" y="0"/>
          <a:chExt cx="0" cy="0"/>
        </a:xfrm>
      </p:grpSpPr>
      <p:sp>
        <p:nvSpPr>
          <p:cNvPr id="13" name="Google Shape;13;p3"/>
          <p:cNvSpPr/>
          <p:nvPr/>
        </p:nvSpPr>
        <p:spPr>
          <a:xfrm>
            <a:off x="-1" y="234877"/>
            <a:ext cx="9144000" cy="4673746"/>
          </a:xfrm>
          <a:custGeom>
            <a:rect b="b" l="l" r="r" t="t"/>
            <a:pathLst>
              <a:path extrusionOk="0" h="6231661" w="1219200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3"/>
          <p:cNvSpPr txBox="1"/>
          <p:nvPr>
            <p:ph type="ctrTitle"/>
          </p:nvPr>
        </p:nvSpPr>
        <p:spPr>
          <a:xfrm>
            <a:off x="1037875" y="2066800"/>
            <a:ext cx="7068300" cy="610500"/>
          </a:xfrm>
          <a:prstGeom prst="rect">
            <a:avLst/>
          </a:prstGeom>
        </p:spPr>
        <p:txBody>
          <a:bodyPr anchorCtr="0" anchor="b"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sp>
        <p:nvSpPr>
          <p:cNvPr id="15" name="Google Shape;15;p3"/>
          <p:cNvSpPr txBox="1"/>
          <p:nvPr>
            <p:ph idx="1" type="subTitle"/>
          </p:nvPr>
        </p:nvSpPr>
        <p:spPr>
          <a:xfrm>
            <a:off x="1037875" y="2774327"/>
            <a:ext cx="7068300" cy="3840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05" name="Shape 105"/>
        <p:cNvGrpSpPr/>
        <p:nvPr/>
      </p:nvGrpSpPr>
      <p:grpSpPr>
        <a:xfrm>
          <a:off x="0" y="0"/>
          <a:ext cx="0" cy="0"/>
          <a:chOff x="0" y="0"/>
          <a:chExt cx="0" cy="0"/>
        </a:xfrm>
      </p:grpSpPr>
      <p:sp>
        <p:nvSpPr>
          <p:cNvPr id="106" name="Google Shape;106;p22"/>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07" name="Google Shape;107;p2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8" name="Google Shape;108;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09" name="Shape 109"/>
        <p:cNvGrpSpPr/>
        <p:nvPr/>
      </p:nvGrpSpPr>
      <p:grpSpPr>
        <a:xfrm>
          <a:off x="0" y="0"/>
          <a:ext cx="0" cy="0"/>
          <a:chOff x="0" y="0"/>
          <a:chExt cx="0" cy="0"/>
        </a:xfrm>
      </p:grpSpPr>
      <p:sp>
        <p:nvSpPr>
          <p:cNvPr id="110" name="Google Shape;110;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lt2"/>
            </a:gs>
            <a:gs pos="50000">
              <a:schemeClr val="accent1"/>
            </a:gs>
            <a:gs pos="100000">
              <a:schemeClr val="accent2"/>
            </a:gs>
          </a:gsLst>
          <a:lin ang="8099331" scaled="0"/>
        </a:gradFill>
      </p:bgPr>
    </p:bg>
    <p:spTree>
      <p:nvGrpSpPr>
        <p:cNvPr id="16" name="Shape 16"/>
        <p:cNvGrpSpPr/>
        <p:nvPr/>
      </p:nvGrpSpPr>
      <p:grpSpPr>
        <a:xfrm>
          <a:off x="0" y="0"/>
          <a:ext cx="0" cy="0"/>
          <a:chOff x="0" y="0"/>
          <a:chExt cx="0" cy="0"/>
        </a:xfrm>
      </p:grpSpPr>
      <p:sp>
        <p:nvSpPr>
          <p:cNvPr id="17" name="Google Shape;17;p4"/>
          <p:cNvSpPr txBox="1"/>
          <p:nvPr>
            <p:ph idx="1" type="body"/>
          </p:nvPr>
        </p:nvSpPr>
        <p:spPr>
          <a:xfrm>
            <a:off x="1037875" y="1323600"/>
            <a:ext cx="5654700" cy="2970900"/>
          </a:xfrm>
          <a:prstGeom prst="rect">
            <a:avLst/>
          </a:prstGeom>
        </p:spPr>
        <p:txBody>
          <a:bodyPr anchorCtr="0" anchor="t" bIns="0" lIns="0" spcFirstLastPara="1" rIns="0" wrap="square" tIns="0">
            <a:noAutofit/>
          </a:bodyPr>
          <a:lstStyle>
            <a:lvl1pPr indent="-412750" lvl="0" marL="457200" rtl="0">
              <a:lnSpc>
                <a:spcPct val="115000"/>
              </a:lnSpc>
              <a:spcBef>
                <a:spcPts val="60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1pPr>
            <a:lvl2pPr indent="-412750" lvl="1" marL="9144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2pPr>
            <a:lvl3pPr indent="-412750" lvl="2" marL="13716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3pPr>
            <a:lvl4pPr indent="-412750" lvl="3" marL="18288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4pPr>
            <a:lvl5pPr indent="-412750" lvl="4" marL="22860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5pPr>
            <a:lvl6pPr indent="-412750" lvl="5" marL="27432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6pPr>
            <a:lvl7pPr indent="-412750" lvl="6" marL="32004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7pPr>
            <a:lvl8pPr indent="-412750" lvl="7" marL="36576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8pPr>
            <a:lvl9pPr indent="-412750" lvl="8" marL="411480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9pPr>
          </a:lstStyle>
          <a:p/>
        </p:txBody>
      </p:sp>
      <p:sp>
        <p:nvSpPr>
          <p:cNvPr id="18" name="Google Shape;18;p4"/>
          <p:cNvSpPr txBox="1"/>
          <p:nvPr/>
        </p:nvSpPr>
        <p:spPr>
          <a:xfrm>
            <a:off x="961675" y="527994"/>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accent2"/>
                </a:solidFill>
              </a:rPr>
              <a:t>“</a:t>
            </a:r>
            <a:endParaRPr b="1" sz="9600">
              <a:solidFill>
                <a:schemeClr val="accent2"/>
              </a:solidFill>
            </a:endParaRPr>
          </a:p>
        </p:txBody>
      </p:sp>
      <p:sp>
        <p:nvSpPr>
          <p:cNvPr id="19" name="Google Shape;19;p4"/>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5"/>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 name="Google Shape;24;p5"/>
          <p:cNvSpPr txBox="1"/>
          <p:nvPr>
            <p:ph idx="1" type="body"/>
          </p:nvPr>
        </p:nvSpPr>
        <p:spPr>
          <a:xfrm>
            <a:off x="1037875" y="1353948"/>
            <a:ext cx="7068300" cy="3033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5" name="Google Shape;25;p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6"/>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9" name="Google Shape;29;p6"/>
          <p:cNvSpPr txBox="1"/>
          <p:nvPr>
            <p:ph idx="1" type="body"/>
          </p:nvPr>
        </p:nvSpPr>
        <p:spPr>
          <a:xfrm>
            <a:off x="1037825" y="1353950"/>
            <a:ext cx="3302400" cy="3155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0" name="Google Shape;30;p6"/>
          <p:cNvSpPr txBox="1"/>
          <p:nvPr>
            <p:ph idx="2" type="body"/>
          </p:nvPr>
        </p:nvSpPr>
        <p:spPr>
          <a:xfrm>
            <a:off x="4803623" y="1353950"/>
            <a:ext cx="3302400" cy="3155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31" name="Google Shape;31;p6"/>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7"/>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7"/>
          <p:cNvSpPr txBox="1"/>
          <p:nvPr>
            <p:ph idx="1" type="body"/>
          </p:nvPr>
        </p:nvSpPr>
        <p:spPr>
          <a:xfrm>
            <a:off x="1037875"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6" name="Google Shape;36;p7"/>
          <p:cNvSpPr txBox="1"/>
          <p:nvPr>
            <p:ph idx="2" type="body"/>
          </p:nvPr>
        </p:nvSpPr>
        <p:spPr>
          <a:xfrm>
            <a:off x="3460026"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7" name="Google Shape;37;p7"/>
          <p:cNvSpPr txBox="1"/>
          <p:nvPr>
            <p:ph idx="3" type="body"/>
          </p:nvPr>
        </p:nvSpPr>
        <p:spPr>
          <a:xfrm>
            <a:off x="5882177" y="1353950"/>
            <a:ext cx="2191800" cy="3030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38" name="Google Shape;38;p7"/>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0" y="2625824"/>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8"/>
          <p:cNvSpPr txBox="1"/>
          <p:nvPr>
            <p:ph type="title"/>
          </p:nvPr>
        </p:nvSpPr>
        <p:spPr>
          <a:xfrm>
            <a:off x="1037875" y="836000"/>
            <a:ext cx="70683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0" y="2625823"/>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9"/>
          <p:cNvSpPr txBox="1"/>
          <p:nvPr>
            <p:ph idx="1" type="body"/>
          </p:nvPr>
        </p:nvSpPr>
        <p:spPr>
          <a:xfrm>
            <a:off x="1037875" y="4177700"/>
            <a:ext cx="7068300" cy="3936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800"/>
              <a:buNone/>
              <a:defRPr sz="1800"/>
            </a:lvl1pPr>
          </a:lstStyle>
          <a:p/>
        </p:txBody>
      </p:sp>
      <p:sp>
        <p:nvSpPr>
          <p:cNvPr id="46" name="Google Shape;46;p9"/>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47" name="Shape 47"/>
        <p:cNvGrpSpPr/>
        <p:nvPr/>
      </p:nvGrpSpPr>
      <p:grpSpPr>
        <a:xfrm>
          <a:off x="0" y="0"/>
          <a:ext cx="0" cy="0"/>
          <a:chOff x="0" y="0"/>
          <a:chExt cx="0" cy="0"/>
        </a:xfrm>
      </p:grpSpPr>
      <p:sp>
        <p:nvSpPr>
          <p:cNvPr id="48" name="Google Shape;48;p10"/>
          <p:cNvSpPr/>
          <p:nvPr/>
        </p:nvSpPr>
        <p:spPr>
          <a:xfrm>
            <a:off x="0" y="1455585"/>
            <a:ext cx="9144000" cy="2232329"/>
          </a:xfrm>
          <a:custGeom>
            <a:rect b="b" l="l" r="r" t="t"/>
            <a:pathLst>
              <a:path extrusionOk="0" h="2976439" w="1219200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1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lt1"/>
            </a:gs>
            <a:gs pos="50000">
              <a:schemeClr val="lt1"/>
            </a:gs>
            <a:gs pos="100000">
              <a:schemeClr val="lt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7875" y="836000"/>
            <a:ext cx="70683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1pPr>
            <a:lvl2pPr lvl="1"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2pPr>
            <a:lvl3pPr lvl="2"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3pPr>
            <a:lvl4pPr lvl="3"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4pPr>
            <a:lvl5pPr lvl="4"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5pPr>
            <a:lvl6pPr lvl="5"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6pPr>
            <a:lvl7pPr lvl="6"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7pPr>
            <a:lvl8pPr lvl="7"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8pPr>
            <a:lvl9pPr lvl="8"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9pPr>
          </a:lstStyle>
          <a:p/>
        </p:txBody>
      </p:sp>
      <p:sp>
        <p:nvSpPr>
          <p:cNvPr id="7" name="Google Shape;7;p1"/>
          <p:cNvSpPr txBox="1"/>
          <p:nvPr>
            <p:ph idx="1" type="body"/>
          </p:nvPr>
        </p:nvSpPr>
        <p:spPr>
          <a:xfrm>
            <a:off x="1037875" y="1353948"/>
            <a:ext cx="70683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1pPr>
            <a:lvl2pPr indent="-381000" lvl="1" marL="914400" rtl="0">
              <a:lnSpc>
                <a:spcPct val="115000"/>
              </a:lnSpc>
              <a:spcBef>
                <a:spcPts val="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2pPr>
            <a:lvl3pPr indent="-381000" lvl="2" marL="1371600" rtl="0">
              <a:lnSpc>
                <a:spcPct val="115000"/>
              </a:lnSpc>
              <a:spcBef>
                <a:spcPts val="0"/>
              </a:spcBef>
              <a:spcAft>
                <a:spcPts val="0"/>
              </a:spcAft>
              <a:buClr>
                <a:schemeClr val="lt2"/>
              </a:buClr>
              <a:buSzPts val="2400"/>
              <a:buFont typeface="Inter Light"/>
              <a:buChar char="■"/>
              <a:defRPr sz="2400">
                <a:solidFill>
                  <a:schemeClr val="dk1"/>
                </a:solidFill>
                <a:latin typeface="Inter Light"/>
                <a:ea typeface="Inter Light"/>
                <a:cs typeface="Inter Light"/>
                <a:sym typeface="Inter Light"/>
              </a:defRPr>
            </a:lvl3pPr>
            <a:lvl4pPr indent="-381000" lvl="3" marL="18288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4pPr>
            <a:lvl5pPr indent="-381000" lvl="4" marL="2286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5pPr>
            <a:lvl6pPr indent="-381000" lvl="5" marL="27432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6pPr>
            <a:lvl7pPr indent="-381000" lvl="6" marL="32004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7pPr>
            <a:lvl8pPr indent="-381000" lvl="7" marL="36576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8pPr>
            <a:lvl9pPr indent="-381000" lvl="8" marL="41148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9pPr>
          </a:lstStyle>
          <a:p/>
        </p:txBody>
      </p:sp>
      <p:sp>
        <p:nvSpPr>
          <p:cNvPr id="8" name="Google Shape;8;p1"/>
          <p:cNvSpPr txBox="1"/>
          <p:nvPr>
            <p:ph idx="12" type="sldNum"/>
          </p:nvPr>
        </p:nvSpPr>
        <p:spPr>
          <a:xfrm>
            <a:off x="8328184" y="45974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accent1"/>
                </a:solidFill>
                <a:latin typeface="Inter SemiBold"/>
                <a:ea typeface="Inter SemiBold"/>
                <a:cs typeface="Inter SemiBold"/>
                <a:sym typeface="Inter SemiBold"/>
              </a:defRPr>
            </a:lvl1pPr>
            <a:lvl2pPr lvl="1" rtl="0" algn="r">
              <a:buNone/>
              <a:defRPr sz="1300">
                <a:solidFill>
                  <a:schemeClr val="accent1"/>
                </a:solidFill>
                <a:latin typeface="Inter SemiBold"/>
                <a:ea typeface="Inter SemiBold"/>
                <a:cs typeface="Inter SemiBold"/>
                <a:sym typeface="Inter SemiBold"/>
              </a:defRPr>
            </a:lvl2pPr>
            <a:lvl3pPr lvl="2" rtl="0" algn="r">
              <a:buNone/>
              <a:defRPr sz="1300">
                <a:solidFill>
                  <a:schemeClr val="accent1"/>
                </a:solidFill>
                <a:latin typeface="Inter SemiBold"/>
                <a:ea typeface="Inter SemiBold"/>
                <a:cs typeface="Inter SemiBold"/>
                <a:sym typeface="Inter SemiBold"/>
              </a:defRPr>
            </a:lvl3pPr>
            <a:lvl4pPr lvl="3" rtl="0" algn="r">
              <a:buNone/>
              <a:defRPr sz="1300">
                <a:solidFill>
                  <a:schemeClr val="accent1"/>
                </a:solidFill>
                <a:latin typeface="Inter SemiBold"/>
                <a:ea typeface="Inter SemiBold"/>
                <a:cs typeface="Inter SemiBold"/>
                <a:sym typeface="Inter SemiBold"/>
              </a:defRPr>
            </a:lvl4pPr>
            <a:lvl5pPr lvl="4" rtl="0" algn="r">
              <a:buNone/>
              <a:defRPr sz="1300">
                <a:solidFill>
                  <a:schemeClr val="accent1"/>
                </a:solidFill>
                <a:latin typeface="Inter SemiBold"/>
                <a:ea typeface="Inter SemiBold"/>
                <a:cs typeface="Inter SemiBold"/>
                <a:sym typeface="Inter SemiBold"/>
              </a:defRPr>
            </a:lvl5pPr>
            <a:lvl6pPr lvl="5" rtl="0" algn="r">
              <a:buNone/>
              <a:defRPr sz="1300">
                <a:solidFill>
                  <a:schemeClr val="accent1"/>
                </a:solidFill>
                <a:latin typeface="Inter SemiBold"/>
                <a:ea typeface="Inter SemiBold"/>
                <a:cs typeface="Inter SemiBold"/>
                <a:sym typeface="Inter SemiBold"/>
              </a:defRPr>
            </a:lvl6pPr>
            <a:lvl7pPr lvl="6" rtl="0" algn="r">
              <a:buNone/>
              <a:defRPr sz="1300">
                <a:solidFill>
                  <a:schemeClr val="accent1"/>
                </a:solidFill>
                <a:latin typeface="Inter SemiBold"/>
                <a:ea typeface="Inter SemiBold"/>
                <a:cs typeface="Inter SemiBold"/>
                <a:sym typeface="Inter SemiBold"/>
              </a:defRPr>
            </a:lvl7pPr>
            <a:lvl8pPr lvl="7" rtl="0" algn="r">
              <a:buNone/>
              <a:defRPr sz="1300">
                <a:solidFill>
                  <a:schemeClr val="accent1"/>
                </a:solidFill>
                <a:latin typeface="Inter SemiBold"/>
                <a:ea typeface="Inter SemiBold"/>
                <a:cs typeface="Inter SemiBold"/>
                <a:sym typeface="Inter SemiBold"/>
              </a:defRPr>
            </a:lvl8pPr>
            <a:lvl9pPr lvl="8" rtl="0" algn="r">
              <a:buNone/>
              <a:defRPr sz="1300">
                <a:solidFill>
                  <a:schemeClr val="accent1"/>
                </a:solidFill>
                <a:latin typeface="Inter SemiBold"/>
                <a:ea typeface="Inter SemiBold"/>
                <a:cs typeface="Inter SemiBold"/>
                <a:sym typeface="Inter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3" name="Shape 53"/>
        <p:cNvGrpSpPr/>
        <p:nvPr/>
      </p:nvGrpSpPr>
      <p:grpSpPr>
        <a:xfrm>
          <a:off x="0" y="0"/>
          <a:ext cx="0" cy="0"/>
          <a:chOff x="0" y="0"/>
          <a:chExt cx="0" cy="0"/>
        </a:xfrm>
      </p:grpSpPr>
      <p:sp>
        <p:nvSpPr>
          <p:cNvPr id="54" name="Google Shape;54;p1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55" name="Google Shape;55;p1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56" name="Google Shape;56;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6.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cpcb.nic.in/air/NCR/jantacurfew.pdf" TargetMode="External"/><Relationship Id="rId4" Type="http://schemas.openxmlformats.org/officeDocument/2006/relationships/hyperlink" Target="https://cpcb.nic.in/openpdffile.php?id=TGF0ZXN0RmlsZS9fMTU4ODE1NjM0OF9tZWRpYXBob3RvMjEyNDEucGRm" TargetMode="External"/><Relationship Id="rId5" Type="http://schemas.openxmlformats.org/officeDocument/2006/relationships/hyperlink" Target="https://doi.org/10.1007/s11869-020-00863-1" TargetMode="External"/><Relationship Id="rId6" Type="http://schemas.openxmlformats.org/officeDocument/2006/relationships/hyperlink" Target="https://doi.org/10.1186/s12302-021-00575-y" TargetMode="External"/><Relationship Id="rId7" Type="http://schemas.openxmlformats.org/officeDocument/2006/relationships/hyperlink" Target="https://doi.org/10.3390/app919406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kaggle.com/rohanrao/air-quality-data-in-india/version/12?select=city_day.csv" TargetMode="External"/><Relationship Id="rId4" Type="http://schemas.openxmlformats.org/officeDocument/2006/relationships/hyperlink" Target="https://app.cpcbccr.com/ccr_docs/FINAL-REPORT_AQI_.pdf" TargetMode="External"/><Relationship Id="rId5" Type="http://schemas.openxmlformats.org/officeDocument/2006/relationships/hyperlink" Target="https://docs.google.com/presentation/d/1wuQWl8oA2xo_k7bolAAw87UkTyr9b9wh_CnVo4ksKd8/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type="ctrTitle"/>
          </p:nvPr>
        </p:nvSpPr>
        <p:spPr>
          <a:xfrm>
            <a:off x="191025" y="436600"/>
            <a:ext cx="7340100" cy="2155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latin typeface="Roboto"/>
                <a:ea typeface="Roboto"/>
                <a:cs typeface="Roboto"/>
                <a:sym typeface="Roboto"/>
              </a:rPr>
              <a:t>A Study and Analysis of Air Quality Index In LockDown</a:t>
            </a:r>
            <a:endParaRPr/>
          </a:p>
        </p:txBody>
      </p:sp>
      <p:sp>
        <p:nvSpPr>
          <p:cNvPr id="116" name="Google Shape;116;p24"/>
          <p:cNvSpPr txBox="1"/>
          <p:nvPr/>
        </p:nvSpPr>
        <p:spPr>
          <a:xfrm>
            <a:off x="7629175" y="4558250"/>
            <a:ext cx="13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Light"/>
                <a:ea typeface="Inter Light"/>
                <a:cs typeface="Inter Light"/>
                <a:sym typeface="Inter Light"/>
              </a:rPr>
              <a:t>– B22SSR03 </a:t>
            </a:r>
            <a:endParaRPr>
              <a:solidFill>
                <a:schemeClr val="lt1"/>
              </a:solidFill>
              <a:latin typeface="Inter Light"/>
              <a:ea typeface="Inter Light"/>
              <a:cs typeface="Inter Light"/>
              <a:sym typeface="Int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50300" y="124775"/>
            <a:ext cx="8243400" cy="14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Sarmadi, M., Rahimi, S., Rezaei, M. et al. Air quality index variation before and after the onset of COVID-19 pandemic: a comprehensive study on 87 capital, industrial and polluted cities of the world. </a:t>
            </a:r>
            <a:endParaRPr sz="1800"/>
          </a:p>
          <a:p>
            <a:pPr indent="0" lvl="0" marL="4114800" rtl="0" algn="l">
              <a:spcBef>
                <a:spcPts val="0"/>
              </a:spcBef>
              <a:spcAft>
                <a:spcPts val="0"/>
              </a:spcAft>
              <a:buNone/>
            </a:pPr>
            <a:r>
              <a:rPr lang="en" sz="1800"/>
              <a:t>–Environ Sci Eur 33, 134 (2021).[4]</a:t>
            </a:r>
            <a:endParaRPr sz="1800"/>
          </a:p>
        </p:txBody>
      </p:sp>
      <p:pic>
        <p:nvPicPr>
          <p:cNvPr id="206" name="Google Shape;206;p33"/>
          <p:cNvPicPr preferRelativeResize="0"/>
          <p:nvPr/>
        </p:nvPicPr>
        <p:blipFill>
          <a:blip r:embed="rId3">
            <a:alphaModFix/>
          </a:blip>
          <a:stretch>
            <a:fillRect/>
          </a:stretch>
        </p:blipFill>
        <p:spPr>
          <a:xfrm>
            <a:off x="4775125" y="1758625"/>
            <a:ext cx="3768549" cy="1817250"/>
          </a:xfrm>
          <a:prstGeom prst="rect">
            <a:avLst/>
          </a:prstGeom>
          <a:noFill/>
          <a:ln>
            <a:noFill/>
          </a:ln>
        </p:spPr>
      </p:pic>
      <p:pic>
        <p:nvPicPr>
          <p:cNvPr id="207" name="Google Shape;207;p33"/>
          <p:cNvPicPr preferRelativeResize="0"/>
          <p:nvPr/>
        </p:nvPicPr>
        <p:blipFill>
          <a:blip r:embed="rId4">
            <a:alphaModFix/>
          </a:blip>
          <a:stretch>
            <a:fillRect/>
          </a:stretch>
        </p:blipFill>
        <p:spPr>
          <a:xfrm>
            <a:off x="745025" y="3322700"/>
            <a:ext cx="4030099" cy="1547925"/>
          </a:xfrm>
          <a:prstGeom prst="rect">
            <a:avLst/>
          </a:prstGeom>
          <a:noFill/>
          <a:ln>
            <a:noFill/>
          </a:ln>
        </p:spPr>
      </p:pic>
      <p:sp>
        <p:nvSpPr>
          <p:cNvPr id="208" name="Google Shape;208;p33"/>
          <p:cNvSpPr txBox="1"/>
          <p:nvPr/>
        </p:nvSpPr>
        <p:spPr>
          <a:xfrm>
            <a:off x="695800" y="1855475"/>
            <a:ext cx="3970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Roboto"/>
                <a:ea typeface="Roboto"/>
                <a:cs typeface="Roboto"/>
                <a:sym typeface="Roboto"/>
              </a:rPr>
              <a:t>This is an ecological and city-level study based which was designed to examine changes in air quality index (AQI) of various pollutants during the first 121 days of 2020 and comparison with past and next year.</a:t>
            </a:r>
            <a:endParaRPr sz="1500">
              <a:latin typeface="Roboto"/>
              <a:ea typeface="Roboto"/>
              <a:cs typeface="Roboto"/>
              <a:sym typeface="Roboto"/>
            </a:endParaRPr>
          </a:p>
        </p:txBody>
      </p:sp>
      <p:sp>
        <p:nvSpPr>
          <p:cNvPr id="209" name="Google Shape;209;p33"/>
          <p:cNvSpPr txBox="1"/>
          <p:nvPr/>
        </p:nvSpPr>
        <p:spPr>
          <a:xfrm>
            <a:off x="4816050" y="3601825"/>
            <a:ext cx="37686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One of the first papers to be published regarding air quality data </a:t>
            </a:r>
            <a:r>
              <a:rPr lang="en" sz="1300">
                <a:latin typeface="Roboto"/>
                <a:ea typeface="Roboto"/>
                <a:cs typeface="Roboto"/>
                <a:sym typeface="Roboto"/>
              </a:rPr>
              <a:t>analysis.</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One limitation is the location of air quality monitoring stations, which was not considered in this study due to lack of access.</a:t>
            </a:r>
            <a:endParaRPr sz="13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Liu H, Li Q, Yu D, Gu Y. Air Quality Index and Air Pollutant Concentration Prediction Based on Machine Learning Algorithms. </a:t>
            </a:r>
            <a:endParaRPr sz="1800"/>
          </a:p>
          <a:p>
            <a:pPr indent="0" lvl="0" marL="0" rtl="0" algn="l">
              <a:spcBef>
                <a:spcPts val="0"/>
              </a:spcBef>
              <a:spcAft>
                <a:spcPts val="0"/>
              </a:spcAft>
              <a:buNone/>
            </a:pPr>
            <a:r>
              <a:t/>
            </a:r>
            <a:endParaRPr sz="1800"/>
          </a:p>
          <a:p>
            <a:pPr indent="0" lvl="0" marL="3657600" rtl="0" algn="l">
              <a:spcBef>
                <a:spcPts val="0"/>
              </a:spcBef>
              <a:spcAft>
                <a:spcPts val="0"/>
              </a:spcAft>
              <a:buNone/>
            </a:pPr>
            <a:r>
              <a:rPr lang="en" sz="1800"/>
              <a:t>–Applied Sciences. 2019; 9(19):4069.[5] </a:t>
            </a:r>
            <a:endParaRPr sz="1800"/>
          </a:p>
        </p:txBody>
      </p:sp>
      <p:pic>
        <p:nvPicPr>
          <p:cNvPr id="215" name="Google Shape;215;p34"/>
          <p:cNvPicPr preferRelativeResize="0"/>
          <p:nvPr/>
        </p:nvPicPr>
        <p:blipFill>
          <a:blip r:embed="rId3">
            <a:alphaModFix/>
          </a:blip>
          <a:stretch>
            <a:fillRect/>
          </a:stretch>
        </p:blipFill>
        <p:spPr>
          <a:xfrm>
            <a:off x="6560649" y="3277000"/>
            <a:ext cx="2216738" cy="1866500"/>
          </a:xfrm>
          <a:prstGeom prst="rect">
            <a:avLst/>
          </a:prstGeom>
          <a:noFill/>
          <a:ln>
            <a:noFill/>
          </a:ln>
        </p:spPr>
      </p:pic>
      <p:pic>
        <p:nvPicPr>
          <p:cNvPr id="216" name="Google Shape;216;p34"/>
          <p:cNvPicPr preferRelativeResize="0"/>
          <p:nvPr/>
        </p:nvPicPr>
        <p:blipFill>
          <a:blip r:embed="rId4">
            <a:alphaModFix/>
          </a:blip>
          <a:stretch>
            <a:fillRect/>
          </a:stretch>
        </p:blipFill>
        <p:spPr>
          <a:xfrm>
            <a:off x="6243482" y="1747500"/>
            <a:ext cx="2851049" cy="1648500"/>
          </a:xfrm>
          <a:prstGeom prst="rect">
            <a:avLst/>
          </a:prstGeom>
          <a:noFill/>
          <a:ln>
            <a:noFill/>
          </a:ln>
        </p:spPr>
      </p:pic>
      <p:sp>
        <p:nvSpPr>
          <p:cNvPr id="217" name="Google Shape;217;p34"/>
          <p:cNvSpPr txBox="1"/>
          <p:nvPr/>
        </p:nvSpPr>
        <p:spPr>
          <a:xfrm>
            <a:off x="471900" y="1747500"/>
            <a:ext cx="55665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en" sz="1500">
                <a:latin typeface="Roboto"/>
                <a:ea typeface="Roboto"/>
                <a:cs typeface="Roboto"/>
                <a:sym typeface="Roboto"/>
              </a:rPr>
              <a:t>Used S</a:t>
            </a:r>
            <a:r>
              <a:rPr lang="en" sz="1500">
                <a:latin typeface="Roboto"/>
                <a:ea typeface="Roboto"/>
                <a:cs typeface="Roboto"/>
                <a:sym typeface="Roboto"/>
              </a:rPr>
              <a:t>upport Vector Regression </a:t>
            </a:r>
            <a:r>
              <a:rPr lang="en" sz="1500">
                <a:latin typeface="Roboto"/>
                <a:ea typeface="Roboto"/>
                <a:cs typeface="Roboto"/>
                <a:sym typeface="Roboto"/>
              </a:rPr>
              <a:t>(</a:t>
            </a:r>
            <a:r>
              <a:rPr b="1" lang="en" sz="1500">
                <a:latin typeface="Roboto"/>
                <a:ea typeface="Roboto"/>
                <a:cs typeface="Roboto"/>
                <a:sym typeface="Roboto"/>
              </a:rPr>
              <a:t>SVR</a:t>
            </a:r>
            <a:r>
              <a:rPr lang="en" sz="1500">
                <a:latin typeface="Roboto"/>
                <a:ea typeface="Roboto"/>
                <a:cs typeface="Roboto"/>
                <a:sym typeface="Roboto"/>
              </a:rPr>
              <a:t>) and Random Forest Regression (</a:t>
            </a:r>
            <a:r>
              <a:rPr b="1" lang="en" sz="1500">
                <a:latin typeface="Roboto"/>
                <a:ea typeface="Roboto"/>
                <a:cs typeface="Roboto"/>
                <a:sym typeface="Roboto"/>
              </a:rPr>
              <a:t>RFR</a:t>
            </a:r>
            <a:r>
              <a:rPr lang="en" sz="1500">
                <a:latin typeface="Roboto"/>
                <a:ea typeface="Roboto"/>
                <a:cs typeface="Roboto"/>
                <a:sym typeface="Roboto"/>
              </a:rPr>
              <a:t>) to build regression models for predicting the Air Quality Index (</a:t>
            </a:r>
            <a:r>
              <a:rPr b="1" lang="en" sz="1500">
                <a:latin typeface="Roboto"/>
                <a:ea typeface="Roboto"/>
                <a:cs typeface="Roboto"/>
                <a:sym typeface="Roboto"/>
              </a:rPr>
              <a:t>AQI</a:t>
            </a:r>
            <a:r>
              <a:rPr lang="en" sz="1500">
                <a:latin typeface="Roboto"/>
                <a:ea typeface="Roboto"/>
                <a:cs typeface="Roboto"/>
                <a:sym typeface="Roboto"/>
              </a:rPr>
              <a:t>) in Beijing and the nitrogen oxides (NOX) concentration in an Italian city.</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latin typeface="Roboto"/>
                <a:ea typeface="Roboto"/>
                <a:cs typeface="Roboto"/>
                <a:sym typeface="Roboto"/>
              </a:rPr>
              <a:t>Concluded that both the SVR-based model and the RFR-based model can achieve good results, but the RFR model performs better in experiments.</a:t>
            </a:r>
            <a:endParaRPr sz="1500">
              <a:latin typeface="Roboto"/>
              <a:ea typeface="Roboto"/>
              <a:cs typeface="Roboto"/>
              <a:sym typeface="Roboto"/>
            </a:endParaRPr>
          </a:p>
        </p:txBody>
      </p:sp>
      <p:pic>
        <p:nvPicPr>
          <p:cNvPr id="218" name="Google Shape;218;p34"/>
          <p:cNvPicPr preferRelativeResize="0"/>
          <p:nvPr/>
        </p:nvPicPr>
        <p:blipFill rotWithShape="1">
          <a:blip r:embed="rId5">
            <a:alphaModFix/>
          </a:blip>
          <a:srcRect b="0" l="50426" r="0" t="0"/>
          <a:stretch/>
        </p:blipFill>
        <p:spPr>
          <a:xfrm>
            <a:off x="4625049" y="3695850"/>
            <a:ext cx="1413350" cy="1447650"/>
          </a:xfrm>
          <a:prstGeom prst="rect">
            <a:avLst/>
          </a:prstGeom>
          <a:noFill/>
          <a:ln>
            <a:noFill/>
          </a:ln>
        </p:spPr>
      </p:pic>
      <p:pic>
        <p:nvPicPr>
          <p:cNvPr id="219" name="Google Shape;219;p34"/>
          <p:cNvPicPr preferRelativeResize="0"/>
          <p:nvPr/>
        </p:nvPicPr>
        <p:blipFill rotWithShape="1">
          <a:blip r:embed="rId5">
            <a:alphaModFix/>
          </a:blip>
          <a:srcRect b="0" l="0" r="50729" t="0"/>
          <a:stretch/>
        </p:blipFill>
        <p:spPr>
          <a:xfrm>
            <a:off x="2389450" y="3695850"/>
            <a:ext cx="1713349" cy="144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ctrTitle"/>
          </p:nvPr>
        </p:nvSpPr>
        <p:spPr>
          <a:xfrm>
            <a:off x="1037850" y="1821225"/>
            <a:ext cx="70683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rPr lang="en"/>
              <a:t>Description</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6"/>
          <p:cNvSpPr txBox="1"/>
          <p:nvPr/>
        </p:nvSpPr>
        <p:spPr>
          <a:xfrm>
            <a:off x="650450" y="549550"/>
            <a:ext cx="403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Inter SemiBold"/>
                <a:ea typeface="Inter SemiBold"/>
                <a:cs typeface="Inter SemiBold"/>
                <a:sym typeface="Inter SemiBold"/>
              </a:rPr>
              <a:t>Data Collection </a:t>
            </a:r>
            <a:endParaRPr sz="4000">
              <a:solidFill>
                <a:schemeClr val="dk1"/>
              </a:solidFill>
              <a:latin typeface="Inter SemiBold"/>
              <a:ea typeface="Inter SemiBold"/>
              <a:cs typeface="Inter SemiBold"/>
              <a:sym typeface="Inter SemiBold"/>
            </a:endParaRPr>
          </a:p>
        </p:txBody>
      </p:sp>
      <p:sp>
        <p:nvSpPr>
          <p:cNvPr id="230" name="Google Shape;230;p36"/>
          <p:cNvSpPr txBox="1"/>
          <p:nvPr/>
        </p:nvSpPr>
        <p:spPr>
          <a:xfrm>
            <a:off x="460994" y="1796350"/>
            <a:ext cx="32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1" name="Google Shape;231;p36"/>
          <p:cNvSpPr txBox="1"/>
          <p:nvPr/>
        </p:nvSpPr>
        <p:spPr>
          <a:xfrm>
            <a:off x="650450" y="1349950"/>
            <a:ext cx="5066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For this project we are using data from Central Pollution Control Board’s (CPCB)</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AQI Bulletin data summary.</a:t>
            </a:r>
            <a:endParaRPr sz="18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7"/>
          <p:cNvPicPr preferRelativeResize="0"/>
          <p:nvPr/>
        </p:nvPicPr>
        <p:blipFill>
          <a:blip r:embed="rId3">
            <a:alphaModFix/>
          </a:blip>
          <a:stretch>
            <a:fillRect/>
          </a:stretch>
        </p:blipFill>
        <p:spPr>
          <a:xfrm>
            <a:off x="0" y="348582"/>
            <a:ext cx="9143998" cy="4446330"/>
          </a:xfrm>
          <a:prstGeom prst="rect">
            <a:avLst/>
          </a:prstGeom>
          <a:noFill/>
          <a:ln>
            <a:noFill/>
          </a:ln>
        </p:spPr>
      </p:pic>
      <p:sp>
        <p:nvSpPr>
          <p:cNvPr id="237" name="Google Shape;237;p37"/>
          <p:cNvSpPr txBox="1"/>
          <p:nvPr/>
        </p:nvSpPr>
        <p:spPr>
          <a:xfrm>
            <a:off x="0" y="479490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[6]</a:t>
            </a:r>
            <a:endParaRPr>
              <a:latin typeface="Inter Light"/>
              <a:ea typeface="Inter Light"/>
              <a:cs typeface="Inter Light"/>
              <a:sym typeface="Inter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8"/>
          <p:cNvPicPr preferRelativeResize="0"/>
          <p:nvPr/>
        </p:nvPicPr>
        <p:blipFill>
          <a:blip r:embed="rId3">
            <a:alphaModFix/>
          </a:blip>
          <a:stretch>
            <a:fillRect/>
          </a:stretch>
        </p:blipFill>
        <p:spPr>
          <a:xfrm>
            <a:off x="882488" y="152400"/>
            <a:ext cx="7379018" cy="4838700"/>
          </a:xfrm>
          <a:prstGeom prst="rect">
            <a:avLst/>
          </a:prstGeom>
          <a:noFill/>
          <a:ln>
            <a:noFill/>
          </a:ln>
        </p:spPr>
      </p:pic>
      <p:sp>
        <p:nvSpPr>
          <p:cNvPr id="243" name="Google Shape;243;p38"/>
          <p:cNvSpPr txBox="1"/>
          <p:nvPr/>
        </p:nvSpPr>
        <p:spPr>
          <a:xfrm>
            <a:off x="0" y="4657650"/>
            <a:ext cx="47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[7]</a:t>
            </a:r>
            <a:endParaRPr>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1037850" y="426725"/>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Sample Data</a:t>
            </a:r>
            <a:endParaRPr/>
          </a:p>
        </p:txBody>
      </p:sp>
      <p:pic>
        <p:nvPicPr>
          <p:cNvPr id="249" name="Google Shape;249;p39"/>
          <p:cNvPicPr preferRelativeResize="0"/>
          <p:nvPr/>
        </p:nvPicPr>
        <p:blipFill>
          <a:blip r:embed="rId3">
            <a:alphaModFix/>
          </a:blip>
          <a:stretch>
            <a:fillRect/>
          </a:stretch>
        </p:blipFill>
        <p:spPr>
          <a:xfrm>
            <a:off x="0" y="1070925"/>
            <a:ext cx="9143999" cy="3288491"/>
          </a:xfrm>
          <a:prstGeom prst="rect">
            <a:avLst/>
          </a:prstGeom>
          <a:noFill/>
          <a:ln>
            <a:noFill/>
          </a:ln>
        </p:spPr>
      </p:pic>
      <p:sp>
        <p:nvSpPr>
          <p:cNvPr id="250" name="Google Shape;250;p39"/>
          <p:cNvSpPr txBox="1"/>
          <p:nvPr/>
        </p:nvSpPr>
        <p:spPr>
          <a:xfrm>
            <a:off x="106425" y="4660650"/>
            <a:ext cx="4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[11]</a:t>
            </a:r>
            <a:endParaRPr>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ctrTitle"/>
          </p:nvPr>
        </p:nvSpPr>
        <p:spPr>
          <a:xfrm>
            <a:off x="1037850" y="1821225"/>
            <a:ext cx="70683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Work Done &amp;</a:t>
            </a:r>
            <a:endParaRPr/>
          </a:p>
          <a:p>
            <a:pPr indent="0" lvl="0" marL="0" rtl="0" algn="l">
              <a:spcBef>
                <a:spcPts val="0"/>
              </a:spcBef>
              <a:spcAft>
                <a:spcPts val="0"/>
              </a:spcAft>
              <a:buNone/>
            </a:pPr>
            <a:r>
              <a:rPr lang="en"/>
              <a:t>Plan of Action</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41"/>
          <p:cNvPicPr preferRelativeResize="0"/>
          <p:nvPr/>
        </p:nvPicPr>
        <p:blipFill>
          <a:blip r:embed="rId3">
            <a:alphaModFix/>
          </a:blip>
          <a:stretch>
            <a:fillRect/>
          </a:stretch>
        </p:blipFill>
        <p:spPr>
          <a:xfrm>
            <a:off x="5558975" y="219850"/>
            <a:ext cx="3317900" cy="2717001"/>
          </a:xfrm>
          <a:prstGeom prst="rect">
            <a:avLst/>
          </a:prstGeom>
          <a:noFill/>
          <a:ln>
            <a:noFill/>
          </a:ln>
        </p:spPr>
      </p:pic>
      <p:pic>
        <p:nvPicPr>
          <p:cNvPr id="262" name="Google Shape;262;p41"/>
          <p:cNvPicPr preferRelativeResize="0"/>
          <p:nvPr/>
        </p:nvPicPr>
        <p:blipFill>
          <a:blip r:embed="rId4">
            <a:alphaModFix/>
          </a:blip>
          <a:stretch>
            <a:fillRect/>
          </a:stretch>
        </p:blipFill>
        <p:spPr>
          <a:xfrm>
            <a:off x="5558975" y="3112950"/>
            <a:ext cx="3317900" cy="1569850"/>
          </a:xfrm>
          <a:prstGeom prst="rect">
            <a:avLst/>
          </a:prstGeom>
          <a:noFill/>
          <a:ln>
            <a:noFill/>
          </a:ln>
        </p:spPr>
      </p:pic>
      <p:sp>
        <p:nvSpPr>
          <p:cNvPr id="263" name="Google Shape;263;p41"/>
          <p:cNvSpPr txBox="1"/>
          <p:nvPr/>
        </p:nvSpPr>
        <p:spPr>
          <a:xfrm>
            <a:off x="380775" y="127575"/>
            <a:ext cx="47730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An in depth study on sources and effect of each pollutant as mentioned by CPCB(Central Pollution Control Board)</a:t>
            </a:r>
            <a:endParaRPr>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We have done a good literature survey for the first presentation and understood the required parameters in depth.</a:t>
            </a:r>
            <a:endParaRPr>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We have gone through different types of AQI’s and explored how it differs for countries as well.</a:t>
            </a:r>
            <a:endParaRPr>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a:p>
            <a:pPr indent="-317500" lvl="0" marL="457200" rtl="0" algn="l">
              <a:spcBef>
                <a:spcPts val="0"/>
              </a:spcBef>
              <a:spcAft>
                <a:spcPts val="0"/>
              </a:spcAft>
              <a:buSzPts val="1400"/>
              <a:buFont typeface="Inter Light"/>
              <a:buChar char="●"/>
            </a:pPr>
            <a:r>
              <a:rPr lang="en">
                <a:latin typeface="Inter Light"/>
                <a:ea typeface="Inter Light"/>
                <a:cs typeface="Inter Light"/>
                <a:sym typeface="Inter Light"/>
              </a:rPr>
              <a:t>A detailed summary on our work can be found in References.[13]</a:t>
            </a:r>
            <a:endParaRPr>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a:p>
            <a:pPr indent="0" lvl="0" marL="0" rtl="0" algn="l">
              <a:spcBef>
                <a:spcPts val="0"/>
              </a:spcBef>
              <a:spcAft>
                <a:spcPts val="0"/>
              </a:spcAft>
              <a:buNone/>
            </a:pPr>
            <a:r>
              <a:t/>
            </a:r>
            <a:endParaRPr>
              <a:latin typeface="Inter Light"/>
              <a:ea typeface="Inter Light"/>
              <a:cs typeface="Inter Light"/>
              <a:sym typeface="Inter Light"/>
            </a:endParaRPr>
          </a:p>
        </p:txBody>
      </p:sp>
      <p:pic>
        <p:nvPicPr>
          <p:cNvPr id="264" name="Google Shape;264;p41"/>
          <p:cNvPicPr preferRelativeResize="0"/>
          <p:nvPr/>
        </p:nvPicPr>
        <p:blipFill>
          <a:blip r:embed="rId5">
            <a:alphaModFix/>
          </a:blip>
          <a:stretch>
            <a:fillRect/>
          </a:stretch>
        </p:blipFill>
        <p:spPr>
          <a:xfrm>
            <a:off x="487432" y="3112950"/>
            <a:ext cx="4666344" cy="1569850"/>
          </a:xfrm>
          <a:prstGeom prst="rect">
            <a:avLst/>
          </a:prstGeom>
          <a:noFill/>
          <a:ln>
            <a:noFill/>
          </a:ln>
        </p:spPr>
      </p:pic>
      <p:sp>
        <p:nvSpPr>
          <p:cNvPr id="265" name="Google Shape;265;p41"/>
          <p:cNvSpPr txBox="1"/>
          <p:nvPr/>
        </p:nvSpPr>
        <p:spPr>
          <a:xfrm>
            <a:off x="71050" y="4682800"/>
            <a:ext cx="5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[12]</a:t>
            </a:r>
            <a:endParaRPr>
              <a:latin typeface="Inter Light"/>
              <a:ea typeface="Inter Light"/>
              <a:cs typeface="Inter Light"/>
              <a:sym typeface="Int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idx="4294967295" type="title"/>
          </p:nvPr>
        </p:nvSpPr>
        <p:spPr>
          <a:xfrm>
            <a:off x="505775" y="467625"/>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Timeline For This Semester</a:t>
            </a:r>
            <a:endParaRPr/>
          </a:p>
        </p:txBody>
      </p:sp>
      <p:sp>
        <p:nvSpPr>
          <p:cNvPr id="271" name="Google Shape;271;p42"/>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72" name="Google Shape;272;p42"/>
          <p:cNvGrpSpPr/>
          <p:nvPr/>
        </p:nvGrpSpPr>
        <p:grpSpPr>
          <a:xfrm>
            <a:off x="323513" y="2291600"/>
            <a:ext cx="2952125" cy="1289700"/>
            <a:chOff x="323513" y="1986800"/>
            <a:chExt cx="2952125" cy="1289700"/>
          </a:xfrm>
        </p:grpSpPr>
        <p:sp>
          <p:nvSpPr>
            <p:cNvPr id="273" name="Google Shape;273;p42"/>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Inter"/>
                  <a:ea typeface="Inter"/>
                  <a:cs typeface="Inter"/>
                  <a:sym typeface="Inter"/>
                </a:rPr>
                <a:t>Searching Problem</a:t>
              </a:r>
              <a:r>
                <a:rPr b="1" lang="en" sz="1600">
                  <a:solidFill>
                    <a:schemeClr val="dk1"/>
                  </a:solidFill>
                  <a:latin typeface="Inter"/>
                  <a:ea typeface="Inter"/>
                  <a:cs typeface="Inter"/>
                  <a:sym typeface="Inter"/>
                </a:rPr>
                <a:t> </a:t>
              </a:r>
              <a:r>
                <a:rPr b="1" lang="en" sz="1600">
                  <a:solidFill>
                    <a:schemeClr val="dk1"/>
                  </a:solidFill>
                  <a:latin typeface="Inter"/>
                  <a:ea typeface="Inter"/>
                  <a:cs typeface="Inter"/>
                  <a:sym typeface="Inter"/>
                </a:rPr>
                <a:t>Statement</a:t>
              </a:r>
              <a:endParaRPr b="1" sz="1200">
                <a:solidFill>
                  <a:schemeClr val="dk1"/>
                </a:solidFill>
                <a:latin typeface="Inter"/>
                <a:ea typeface="Inter"/>
                <a:cs typeface="Inter"/>
                <a:sym typeface="Inter"/>
              </a:endParaRPr>
            </a:p>
          </p:txBody>
        </p:sp>
        <p:cxnSp>
          <p:nvCxnSpPr>
            <p:cNvPr id="274" name="Google Shape;274;p42"/>
            <p:cNvCxnSpPr/>
            <p:nvPr/>
          </p:nvCxnSpPr>
          <p:spPr>
            <a:xfrm rot="10800000">
              <a:off x="2642038" y="2647950"/>
              <a:ext cx="633600" cy="0"/>
            </a:xfrm>
            <a:prstGeom prst="straightConnector1">
              <a:avLst/>
            </a:prstGeom>
            <a:noFill/>
            <a:ln cap="flat" cmpd="sng" w="9525">
              <a:solidFill>
                <a:schemeClr val="accent1"/>
              </a:solidFill>
              <a:prstDash val="solid"/>
              <a:round/>
              <a:headEnd len="sm" w="sm" type="none"/>
              <a:tailEnd len="med" w="med" type="oval"/>
            </a:ln>
          </p:spPr>
        </p:cxnSp>
      </p:grpSp>
      <p:grpSp>
        <p:nvGrpSpPr>
          <p:cNvPr id="275" name="Google Shape;275;p42"/>
          <p:cNvGrpSpPr/>
          <p:nvPr/>
        </p:nvGrpSpPr>
        <p:grpSpPr>
          <a:xfrm>
            <a:off x="5209838" y="1365150"/>
            <a:ext cx="3610650" cy="1289700"/>
            <a:chOff x="5209838" y="1060350"/>
            <a:chExt cx="3610650" cy="1289700"/>
          </a:xfrm>
        </p:grpSpPr>
        <p:sp>
          <p:nvSpPr>
            <p:cNvPr id="276" name="Google Shape;276;p42"/>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Inter"/>
                  <a:ea typeface="Inter"/>
                  <a:cs typeface="Inter"/>
                  <a:sym typeface="Inter"/>
                </a:rPr>
                <a:t>End Review</a:t>
              </a:r>
              <a:endParaRPr b="1" sz="1600">
                <a:solidFill>
                  <a:schemeClr val="dk1"/>
                </a:solidFill>
                <a:latin typeface="Inter"/>
                <a:ea typeface="Inter"/>
                <a:cs typeface="Inter"/>
                <a:sym typeface="Inter"/>
              </a:endParaRPr>
            </a:p>
            <a:p>
              <a:pPr indent="0" lvl="0" marL="0" rtl="0" algn="l">
                <a:spcBef>
                  <a:spcPts val="0"/>
                </a:spcBef>
                <a:spcAft>
                  <a:spcPts val="0"/>
                </a:spcAft>
                <a:buNone/>
              </a:pPr>
              <a:r>
                <a:t/>
              </a:r>
              <a:endParaRPr b="1" sz="1600">
                <a:solidFill>
                  <a:schemeClr val="dk1"/>
                </a:solidFill>
                <a:latin typeface="Inter"/>
                <a:ea typeface="Inter"/>
                <a:cs typeface="Inter"/>
                <a:sym typeface="Inter"/>
              </a:endParaRPr>
            </a:p>
            <a:p>
              <a:pPr indent="0" lvl="0" marL="0" rtl="0" algn="l">
                <a:spcBef>
                  <a:spcPts val="0"/>
                </a:spcBef>
                <a:spcAft>
                  <a:spcPts val="1600"/>
                </a:spcAft>
                <a:buNone/>
              </a:pPr>
              <a:r>
                <a:rPr lang="en" sz="800">
                  <a:solidFill>
                    <a:schemeClr val="dk1"/>
                  </a:solidFill>
                  <a:latin typeface="Inter"/>
                  <a:ea typeface="Inter"/>
                  <a:cs typeface="Inter"/>
                  <a:sym typeface="Inter"/>
                </a:rPr>
                <a:t>Data preprocessing, feature selection and classification and start developing the web application.</a:t>
              </a:r>
              <a:endParaRPr sz="800">
                <a:solidFill>
                  <a:schemeClr val="dk1"/>
                </a:solidFill>
                <a:latin typeface="Inter"/>
                <a:ea typeface="Inter"/>
                <a:cs typeface="Inter"/>
                <a:sym typeface="Inter"/>
              </a:endParaRPr>
            </a:p>
          </p:txBody>
        </p:sp>
        <p:cxnSp>
          <p:nvCxnSpPr>
            <p:cNvPr id="277" name="Google Shape;277;p42"/>
            <p:cNvCxnSpPr/>
            <p:nvPr/>
          </p:nvCxnSpPr>
          <p:spPr>
            <a:xfrm>
              <a:off x="5209838" y="1705200"/>
              <a:ext cx="1286700" cy="0"/>
            </a:xfrm>
            <a:prstGeom prst="straightConnector1">
              <a:avLst/>
            </a:prstGeom>
            <a:noFill/>
            <a:ln cap="flat" cmpd="sng" w="9525">
              <a:solidFill>
                <a:schemeClr val="dk1"/>
              </a:solidFill>
              <a:prstDash val="solid"/>
              <a:round/>
              <a:headEnd len="sm" w="sm" type="none"/>
              <a:tailEnd len="med" w="med" type="oval"/>
            </a:ln>
          </p:spPr>
        </p:cxnSp>
      </p:grpSp>
      <p:grpSp>
        <p:nvGrpSpPr>
          <p:cNvPr id="278" name="Google Shape;278;p42"/>
          <p:cNvGrpSpPr/>
          <p:nvPr/>
        </p:nvGrpSpPr>
        <p:grpSpPr>
          <a:xfrm>
            <a:off x="5209838" y="3325250"/>
            <a:ext cx="3610650" cy="1289700"/>
            <a:chOff x="5209838" y="3020450"/>
            <a:chExt cx="3610650" cy="1289700"/>
          </a:xfrm>
        </p:grpSpPr>
        <p:sp>
          <p:nvSpPr>
            <p:cNvPr id="279" name="Google Shape;279;p42"/>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Inter"/>
                  <a:ea typeface="Inter"/>
                  <a:cs typeface="Inter"/>
                  <a:sym typeface="Inter"/>
                </a:rPr>
                <a:t>Mid Review</a:t>
              </a:r>
              <a:endParaRPr b="1" sz="1600">
                <a:solidFill>
                  <a:schemeClr val="dk1"/>
                </a:solidFill>
                <a:latin typeface="Inter"/>
                <a:ea typeface="Inter"/>
                <a:cs typeface="Inter"/>
                <a:sym typeface="Inter"/>
              </a:endParaRPr>
            </a:p>
            <a:p>
              <a:pPr indent="0" lvl="0" marL="0" rtl="0" algn="l">
                <a:spcBef>
                  <a:spcPts val="0"/>
                </a:spcBef>
                <a:spcAft>
                  <a:spcPts val="0"/>
                </a:spcAft>
                <a:buNone/>
              </a:pPr>
              <a:r>
                <a:t/>
              </a:r>
              <a:endParaRPr b="1" sz="800">
                <a:solidFill>
                  <a:schemeClr val="dk1"/>
                </a:solidFill>
                <a:latin typeface="Inter"/>
                <a:ea typeface="Inter"/>
                <a:cs typeface="Inter"/>
                <a:sym typeface="Inter"/>
              </a:endParaRPr>
            </a:p>
            <a:p>
              <a:pPr indent="0" lvl="0" marL="0" rtl="0" algn="l">
                <a:spcBef>
                  <a:spcPts val="0"/>
                </a:spcBef>
                <a:spcAft>
                  <a:spcPts val="1600"/>
                </a:spcAft>
                <a:buNone/>
              </a:pPr>
              <a:r>
                <a:rPr lang="en" sz="800">
                  <a:solidFill>
                    <a:schemeClr val="dk1"/>
                  </a:solidFill>
                  <a:latin typeface="Inter"/>
                  <a:ea typeface="Inter"/>
                  <a:cs typeface="Inter"/>
                  <a:sym typeface="Inter"/>
                </a:rPr>
                <a:t>We have done a good literature survey for the mid review and understood the required parameters and got a hold of data-set required for analysis.</a:t>
              </a:r>
              <a:endParaRPr b="1" sz="800">
                <a:solidFill>
                  <a:schemeClr val="dk1"/>
                </a:solidFill>
                <a:latin typeface="Inter"/>
                <a:ea typeface="Inter"/>
                <a:cs typeface="Inter"/>
                <a:sym typeface="Inter"/>
              </a:endParaRPr>
            </a:p>
          </p:txBody>
        </p:sp>
        <p:cxnSp>
          <p:nvCxnSpPr>
            <p:cNvPr id="280" name="Google Shape;280;p42"/>
            <p:cNvCxnSpPr/>
            <p:nvPr/>
          </p:nvCxnSpPr>
          <p:spPr>
            <a:xfrm>
              <a:off x="5209838" y="3648300"/>
              <a:ext cx="1286700" cy="0"/>
            </a:xfrm>
            <a:prstGeom prst="straightConnector1">
              <a:avLst/>
            </a:prstGeom>
            <a:noFill/>
            <a:ln cap="flat" cmpd="sng" w="9525">
              <a:solidFill>
                <a:schemeClr val="accent2"/>
              </a:solidFill>
              <a:prstDash val="solid"/>
              <a:round/>
              <a:headEnd len="sm" w="sm" type="none"/>
              <a:tailEnd len="med" w="med" type="oval"/>
            </a:ln>
          </p:spPr>
        </p:cxnSp>
      </p:grpSp>
      <p:grpSp>
        <p:nvGrpSpPr>
          <p:cNvPr id="281" name="Google Shape;281;p42"/>
          <p:cNvGrpSpPr/>
          <p:nvPr/>
        </p:nvGrpSpPr>
        <p:grpSpPr>
          <a:xfrm>
            <a:off x="2662213" y="1033263"/>
            <a:ext cx="3814835" cy="3790597"/>
            <a:chOff x="2662213" y="676344"/>
            <a:chExt cx="3814835" cy="3790597"/>
          </a:xfrm>
        </p:grpSpPr>
        <p:sp>
          <p:nvSpPr>
            <p:cNvPr id="282" name="Google Shape;282;p42"/>
            <p:cNvSpPr/>
            <p:nvPr/>
          </p:nvSpPr>
          <p:spPr>
            <a:xfrm rot="3600185">
              <a:off x="3169983" y="1184511"/>
              <a:ext cx="2774659" cy="2774659"/>
            </a:xfrm>
            <a:prstGeom prst="blockArc">
              <a:avLst>
                <a:gd fmla="val 12622480" name="adj1"/>
                <a:gd fmla="val 19781569" name="adj2"/>
                <a:gd fmla="val 2077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2"/>
            <p:cNvSpPr/>
            <p:nvPr/>
          </p:nvSpPr>
          <p:spPr>
            <a:xfrm rot="10800000">
              <a:off x="3183490" y="1163229"/>
              <a:ext cx="2774700" cy="2774700"/>
            </a:xfrm>
            <a:prstGeom prst="blockArc">
              <a:avLst>
                <a:gd fmla="val 12622480" name="adj1"/>
                <a:gd fmla="val 19662822" name="adj2"/>
                <a:gd fmla="val 20729"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2"/>
            <p:cNvSpPr/>
            <p:nvPr/>
          </p:nvSpPr>
          <p:spPr>
            <a:xfrm rot="-3600185">
              <a:off x="3194618" y="1184114"/>
              <a:ext cx="2774659" cy="2774659"/>
            </a:xfrm>
            <a:prstGeom prst="blockArc">
              <a:avLst>
                <a:gd fmla="val 12622480" name="adj1"/>
                <a:gd fmla="val 19703271" name="adj2"/>
                <a:gd fmla="val 2085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42"/>
            <p:cNvGrpSpPr/>
            <p:nvPr/>
          </p:nvGrpSpPr>
          <p:grpSpPr>
            <a:xfrm rot="-7200165">
              <a:off x="3337679" y="2826785"/>
              <a:ext cx="585011" cy="585536"/>
              <a:chOff x="1967628" y="812211"/>
              <a:chExt cx="588000" cy="588000"/>
            </a:xfrm>
          </p:grpSpPr>
          <p:sp>
            <p:nvSpPr>
              <p:cNvPr id="286" name="Google Shape;286;p42"/>
              <p:cNvSpPr/>
              <p:nvPr/>
            </p:nvSpPr>
            <p:spPr>
              <a:xfrm rot="39023">
                <a:off x="1970909" y="815492"/>
                <a:ext cx="581437" cy="581437"/>
              </a:xfrm>
              <a:prstGeom prst="pie">
                <a:avLst>
                  <a:gd fmla="val 6190354" name="adj1"/>
                  <a:gd fmla="val 14996165" name="adj2"/>
                </a:avLst>
              </a:prstGeom>
              <a:solidFill>
                <a:schemeClr val="accent1"/>
              </a:solidFill>
              <a:ln>
                <a:noFill/>
              </a:ln>
              <a:effectLst>
                <a:outerShdw blurRad="142875" rotWithShape="0" algn="bl">
                  <a:schemeClr val="dk1">
                    <a:alpha val="4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2"/>
              <p:cNvSpPr/>
              <p:nvPr/>
            </p:nvSpPr>
            <p:spPr>
              <a:xfrm rot="10800000">
                <a:off x="1970875" y="815525"/>
                <a:ext cx="581400" cy="581400"/>
              </a:xfrm>
              <a:prstGeom prst="pie">
                <a:avLst>
                  <a:gd fmla="val 4028252" name="adj1"/>
                  <a:gd fmla="val 1718367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42"/>
            <p:cNvGrpSpPr/>
            <p:nvPr/>
          </p:nvGrpSpPr>
          <p:grpSpPr>
            <a:xfrm>
              <a:off x="4264097" y="1180331"/>
              <a:ext cx="585001" cy="585530"/>
              <a:chOff x="1970048" y="811613"/>
              <a:chExt cx="588000" cy="588000"/>
            </a:xfrm>
          </p:grpSpPr>
          <p:sp>
            <p:nvSpPr>
              <p:cNvPr id="289" name="Google Shape;289;p42"/>
              <p:cNvSpPr/>
              <p:nvPr/>
            </p:nvSpPr>
            <p:spPr>
              <a:xfrm rot="39023">
                <a:off x="1973329" y="814894"/>
                <a:ext cx="581437" cy="581437"/>
              </a:xfrm>
              <a:prstGeom prst="pie">
                <a:avLst>
                  <a:gd fmla="val 6190354" name="adj1"/>
                  <a:gd fmla="val 14996165" name="adj2"/>
                </a:avLst>
              </a:prstGeom>
              <a:solidFill>
                <a:schemeClr val="dk1"/>
              </a:solidFill>
              <a:ln>
                <a:noFill/>
              </a:ln>
              <a:effectLst>
                <a:outerShdw blurRad="142875" rotWithShape="0" algn="bl">
                  <a:schemeClr val="dk1">
                    <a:alpha val="4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p:nvPr/>
            </p:nvSpPr>
            <p:spPr>
              <a:xfrm rot="10800000">
                <a:off x="1973295" y="814927"/>
                <a:ext cx="581400" cy="581400"/>
              </a:xfrm>
              <a:prstGeom prst="pie">
                <a:avLst>
                  <a:gd fmla="val 4028252" name="adj1"/>
                  <a:gd fmla="val 1718367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42"/>
            <p:cNvGrpSpPr/>
            <p:nvPr/>
          </p:nvGrpSpPr>
          <p:grpSpPr>
            <a:xfrm rot="7200165">
              <a:off x="5229930" y="2804716"/>
              <a:ext cx="585011" cy="585536"/>
              <a:chOff x="1977085" y="811649"/>
              <a:chExt cx="588000" cy="588000"/>
            </a:xfrm>
          </p:grpSpPr>
          <p:sp>
            <p:nvSpPr>
              <p:cNvPr id="292" name="Google Shape;292;p42"/>
              <p:cNvSpPr/>
              <p:nvPr/>
            </p:nvSpPr>
            <p:spPr>
              <a:xfrm rot="39023">
                <a:off x="1980366" y="814930"/>
                <a:ext cx="581437" cy="581437"/>
              </a:xfrm>
              <a:prstGeom prst="pie">
                <a:avLst>
                  <a:gd fmla="val 6190354" name="adj1"/>
                  <a:gd fmla="val 14996165" name="adj2"/>
                </a:avLst>
              </a:prstGeom>
              <a:solidFill>
                <a:schemeClr val="accent2"/>
              </a:solidFill>
              <a:ln>
                <a:noFill/>
              </a:ln>
              <a:effectLst>
                <a:outerShdw blurRad="142875" rotWithShape="0" algn="bl">
                  <a:schemeClr val="dk1">
                    <a:alpha val="4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2"/>
              <p:cNvSpPr/>
              <p:nvPr/>
            </p:nvSpPr>
            <p:spPr>
              <a:xfrm rot="10800000">
                <a:off x="1980332" y="814963"/>
                <a:ext cx="581400" cy="581400"/>
              </a:xfrm>
              <a:prstGeom prst="pie">
                <a:avLst>
                  <a:gd fmla="val 4028252" name="adj1"/>
                  <a:gd fmla="val 1718367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42"/>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03 </a:t>
              </a:r>
              <a:endParaRPr b="1" sz="1600">
                <a:solidFill>
                  <a:schemeClr val="lt1"/>
                </a:solidFill>
                <a:latin typeface="Inter"/>
                <a:ea typeface="Inter"/>
                <a:cs typeface="Inter"/>
                <a:sym typeface="Inter"/>
              </a:endParaRPr>
            </a:p>
          </p:txBody>
        </p:sp>
        <p:sp>
          <p:nvSpPr>
            <p:cNvPr id="295" name="Google Shape;295;p42"/>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01 </a:t>
              </a:r>
              <a:endParaRPr b="1" sz="1600">
                <a:solidFill>
                  <a:schemeClr val="lt1"/>
                </a:solidFill>
                <a:latin typeface="Inter"/>
                <a:ea typeface="Inter"/>
                <a:cs typeface="Inter"/>
                <a:sym typeface="Inter"/>
              </a:endParaRPr>
            </a:p>
          </p:txBody>
        </p:sp>
        <p:sp>
          <p:nvSpPr>
            <p:cNvPr id="296" name="Google Shape;296;p42"/>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Inter"/>
                  <a:ea typeface="Inter"/>
                  <a:cs typeface="Inter"/>
                  <a:sym typeface="Inter"/>
                </a:rPr>
                <a:t>02 </a:t>
              </a:r>
              <a:endParaRPr b="1" sz="1600">
                <a:solidFill>
                  <a:schemeClr val="lt1"/>
                </a:solidFill>
                <a:latin typeface="Inter"/>
                <a:ea typeface="Inter"/>
                <a:cs typeface="Inter"/>
                <a:sym typeface="Inte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idx="4294967295" type="ctrTitle"/>
          </p:nvPr>
        </p:nvSpPr>
        <p:spPr>
          <a:xfrm>
            <a:off x="852000" y="331626"/>
            <a:ext cx="7440000" cy="1034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800"/>
              <a:t>The Team!</a:t>
            </a:r>
            <a:endParaRPr sz="6800"/>
          </a:p>
        </p:txBody>
      </p:sp>
      <p:sp>
        <p:nvSpPr>
          <p:cNvPr id="122" name="Google Shape;122;p25"/>
          <p:cNvSpPr txBox="1"/>
          <p:nvPr>
            <p:ph idx="12" type="sldNum"/>
          </p:nvPr>
        </p:nvSpPr>
        <p:spPr>
          <a:xfrm>
            <a:off x="7486909" y="4086476"/>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5"/>
          <p:cNvPicPr preferRelativeResize="0"/>
          <p:nvPr/>
        </p:nvPicPr>
        <p:blipFill rotWithShape="1">
          <a:blip r:embed="rId3">
            <a:alphaModFix/>
          </a:blip>
          <a:srcRect b="0" l="2033" r="2043" t="0"/>
          <a:stretch/>
        </p:blipFill>
        <p:spPr>
          <a:xfrm>
            <a:off x="2889100" y="1733350"/>
            <a:ext cx="1489200" cy="1489200"/>
          </a:xfrm>
          <a:prstGeom prst="ellipse">
            <a:avLst/>
          </a:prstGeom>
          <a:noFill/>
          <a:ln>
            <a:noFill/>
          </a:ln>
        </p:spPr>
      </p:pic>
      <p:pic>
        <p:nvPicPr>
          <p:cNvPr id="124" name="Google Shape;124;p25"/>
          <p:cNvPicPr preferRelativeResize="0"/>
          <p:nvPr/>
        </p:nvPicPr>
        <p:blipFill rotWithShape="1">
          <a:blip r:embed="rId4">
            <a:alphaModFix/>
          </a:blip>
          <a:srcRect b="45876" l="0" r="0" t="7970"/>
          <a:stretch/>
        </p:blipFill>
        <p:spPr>
          <a:xfrm>
            <a:off x="4868825" y="1733350"/>
            <a:ext cx="1489200" cy="1489200"/>
          </a:xfrm>
          <a:prstGeom prst="ellipse">
            <a:avLst/>
          </a:prstGeom>
          <a:noFill/>
          <a:ln>
            <a:noFill/>
          </a:ln>
        </p:spPr>
      </p:pic>
      <p:sp>
        <p:nvSpPr>
          <p:cNvPr id="125" name="Google Shape;125;p25"/>
          <p:cNvSpPr txBox="1"/>
          <p:nvPr/>
        </p:nvSpPr>
        <p:spPr>
          <a:xfrm>
            <a:off x="4903213" y="3352375"/>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10635"/>
                </a:solidFill>
                <a:latin typeface="Catamaran"/>
                <a:ea typeface="Catamaran"/>
                <a:cs typeface="Catamaran"/>
                <a:sym typeface="Catamaran"/>
              </a:rPr>
              <a:t>Abhijnya</a:t>
            </a:r>
            <a:endParaRPr b="1" sz="1200">
              <a:solidFill>
                <a:srgbClr val="210635"/>
              </a:solidFill>
              <a:latin typeface="Catamaran"/>
              <a:ea typeface="Catamaran"/>
              <a:cs typeface="Catamaran"/>
              <a:sym typeface="Catamaran"/>
            </a:endParaRPr>
          </a:p>
          <a:p>
            <a:pPr indent="0" lvl="0" marL="0" rtl="0" algn="ctr">
              <a:spcBef>
                <a:spcPts val="400"/>
              </a:spcBef>
              <a:spcAft>
                <a:spcPts val="0"/>
              </a:spcAft>
              <a:buNone/>
            </a:pPr>
            <a:r>
              <a:rPr lang="en" sz="1200">
                <a:solidFill>
                  <a:srgbClr val="89828F"/>
                </a:solidFill>
                <a:latin typeface="Catamaran"/>
                <a:ea typeface="Catamaran"/>
                <a:cs typeface="Catamaran"/>
                <a:sym typeface="Catamaran"/>
              </a:rPr>
              <a:t>S20190010172</a:t>
            </a:r>
            <a:endParaRPr sz="900">
              <a:solidFill>
                <a:srgbClr val="89828F"/>
              </a:solidFill>
              <a:latin typeface="Catamaran"/>
              <a:ea typeface="Catamaran"/>
              <a:cs typeface="Catamaran"/>
              <a:sym typeface="Catamaran"/>
            </a:endParaRPr>
          </a:p>
          <a:p>
            <a:pPr indent="0" lvl="0" marL="0" rtl="0" algn="ctr">
              <a:lnSpc>
                <a:spcPct val="115000"/>
              </a:lnSpc>
              <a:spcBef>
                <a:spcPts val="400"/>
              </a:spcBef>
              <a:spcAft>
                <a:spcPts val="0"/>
              </a:spcAft>
              <a:buNone/>
            </a:pPr>
            <a:r>
              <a:rPr lang="en" sz="1200">
                <a:solidFill>
                  <a:schemeClr val="dk2"/>
                </a:solidFill>
                <a:latin typeface="Roboto"/>
                <a:ea typeface="Roboto"/>
                <a:cs typeface="Roboto"/>
                <a:sym typeface="Roboto"/>
              </a:rPr>
              <a:t>abhijnya.t19@iiits.in</a:t>
            </a:r>
            <a:endParaRPr sz="1200">
              <a:solidFill>
                <a:schemeClr val="dk2"/>
              </a:solidFill>
              <a:latin typeface="Roboto"/>
              <a:ea typeface="Roboto"/>
              <a:cs typeface="Roboto"/>
              <a:sym typeface="Roboto"/>
            </a:endParaRPr>
          </a:p>
          <a:p>
            <a:pPr indent="0" lvl="0" marL="0" rtl="0" algn="ctr">
              <a:spcBef>
                <a:spcPts val="0"/>
              </a:spcBef>
              <a:spcAft>
                <a:spcPts val="400"/>
              </a:spcAft>
              <a:buNone/>
            </a:pPr>
            <a:r>
              <a:t/>
            </a:r>
            <a:endParaRPr b="1" sz="1100">
              <a:solidFill>
                <a:srgbClr val="210635"/>
              </a:solidFill>
              <a:latin typeface="Catamaran"/>
              <a:ea typeface="Catamaran"/>
              <a:cs typeface="Catamaran"/>
              <a:sym typeface="Catamaran"/>
            </a:endParaRPr>
          </a:p>
        </p:txBody>
      </p:sp>
      <p:pic>
        <p:nvPicPr>
          <p:cNvPr id="126" name="Google Shape;126;p25"/>
          <p:cNvPicPr preferRelativeResize="0"/>
          <p:nvPr/>
        </p:nvPicPr>
        <p:blipFill rotWithShape="1">
          <a:blip r:embed="rId5">
            <a:alphaModFix/>
          </a:blip>
          <a:srcRect b="25120" l="25704" r="46021" t="32445"/>
          <a:stretch/>
        </p:blipFill>
        <p:spPr>
          <a:xfrm>
            <a:off x="6705975" y="1733350"/>
            <a:ext cx="1489200" cy="1489200"/>
          </a:xfrm>
          <a:prstGeom prst="ellipse">
            <a:avLst/>
          </a:prstGeom>
          <a:noFill/>
          <a:ln>
            <a:noFill/>
          </a:ln>
        </p:spPr>
      </p:pic>
      <p:sp>
        <p:nvSpPr>
          <p:cNvPr id="127" name="Google Shape;127;p25"/>
          <p:cNvSpPr txBox="1"/>
          <p:nvPr/>
        </p:nvSpPr>
        <p:spPr>
          <a:xfrm>
            <a:off x="6779775" y="3352375"/>
            <a:ext cx="1489200" cy="734100"/>
          </a:xfrm>
          <a:prstGeom prst="rect">
            <a:avLst/>
          </a:prstGeom>
          <a:noFill/>
          <a:ln>
            <a:noFill/>
          </a:ln>
        </p:spPr>
        <p:txBody>
          <a:bodyPr anchorCtr="0" anchor="t" bIns="0" lIns="0" spcFirstLastPara="1" rIns="0" wrap="square" tIns="0">
            <a:noAutofit/>
          </a:bodyPr>
          <a:lstStyle/>
          <a:p>
            <a:pPr indent="0" lvl="0" marL="0" rtl="0" algn="ctr">
              <a:lnSpc>
                <a:spcPct val="120000"/>
              </a:lnSpc>
              <a:spcBef>
                <a:spcPts val="0"/>
              </a:spcBef>
              <a:spcAft>
                <a:spcPts val="0"/>
              </a:spcAft>
              <a:buNone/>
            </a:pPr>
            <a:r>
              <a:rPr b="1" lang="en" sz="1200">
                <a:solidFill>
                  <a:srgbClr val="210635"/>
                </a:solidFill>
                <a:latin typeface="Catamaran"/>
                <a:ea typeface="Catamaran"/>
                <a:cs typeface="Catamaran"/>
                <a:sym typeface="Catamaran"/>
              </a:rPr>
              <a:t>Snehith</a:t>
            </a:r>
            <a:endParaRPr b="1" sz="1200">
              <a:solidFill>
                <a:srgbClr val="210635"/>
              </a:solidFill>
              <a:latin typeface="Catamaran"/>
              <a:ea typeface="Catamaran"/>
              <a:cs typeface="Catamaran"/>
              <a:sym typeface="Catamaran"/>
            </a:endParaRPr>
          </a:p>
          <a:p>
            <a:pPr indent="0" lvl="0" marL="0" rtl="0" algn="ctr">
              <a:spcBef>
                <a:spcPts val="400"/>
              </a:spcBef>
              <a:spcAft>
                <a:spcPts val="0"/>
              </a:spcAft>
              <a:buNone/>
            </a:pPr>
            <a:r>
              <a:rPr lang="en" sz="1200">
                <a:solidFill>
                  <a:srgbClr val="89828F"/>
                </a:solidFill>
                <a:latin typeface="Catamaran"/>
                <a:ea typeface="Catamaran"/>
                <a:cs typeface="Catamaran"/>
                <a:sym typeface="Catamaran"/>
              </a:rPr>
              <a:t>S20190010085</a:t>
            </a:r>
            <a:endParaRPr sz="900">
              <a:solidFill>
                <a:srgbClr val="89828F"/>
              </a:solidFill>
              <a:latin typeface="Catamaran"/>
              <a:ea typeface="Catamaran"/>
              <a:cs typeface="Catamaran"/>
              <a:sym typeface="Catamaran"/>
            </a:endParaRPr>
          </a:p>
          <a:p>
            <a:pPr indent="0" lvl="0" marL="0" rtl="0" algn="ctr">
              <a:lnSpc>
                <a:spcPct val="115000"/>
              </a:lnSpc>
              <a:spcBef>
                <a:spcPts val="400"/>
              </a:spcBef>
              <a:spcAft>
                <a:spcPts val="0"/>
              </a:spcAft>
              <a:buNone/>
            </a:pPr>
            <a:r>
              <a:rPr lang="en" sz="1200">
                <a:solidFill>
                  <a:schemeClr val="dk2"/>
                </a:solidFill>
                <a:latin typeface="Roboto"/>
                <a:ea typeface="Roboto"/>
                <a:cs typeface="Roboto"/>
                <a:sym typeface="Roboto"/>
              </a:rPr>
              <a:t>snehith.k19@iiits.in</a:t>
            </a:r>
            <a:endParaRPr sz="1200">
              <a:solidFill>
                <a:schemeClr val="dk2"/>
              </a:solidFill>
              <a:latin typeface="Roboto"/>
              <a:ea typeface="Roboto"/>
              <a:cs typeface="Roboto"/>
              <a:sym typeface="Roboto"/>
            </a:endParaRPr>
          </a:p>
          <a:p>
            <a:pPr indent="0" lvl="0" marL="0" rtl="0" algn="ctr">
              <a:lnSpc>
                <a:spcPct val="120000"/>
              </a:lnSpc>
              <a:spcBef>
                <a:spcPts val="0"/>
              </a:spcBef>
              <a:spcAft>
                <a:spcPts val="400"/>
              </a:spcAft>
              <a:buNone/>
            </a:pPr>
            <a:r>
              <a:t/>
            </a:r>
            <a:endParaRPr sz="1200">
              <a:solidFill>
                <a:srgbClr val="89828F"/>
              </a:solidFill>
              <a:latin typeface="Catamaran"/>
              <a:ea typeface="Catamaran"/>
              <a:cs typeface="Catamaran"/>
              <a:sym typeface="Catamaran"/>
            </a:endParaRPr>
          </a:p>
        </p:txBody>
      </p:sp>
      <p:pic>
        <p:nvPicPr>
          <p:cNvPr id="128" name="Google Shape;128;p25"/>
          <p:cNvPicPr preferRelativeResize="0"/>
          <p:nvPr/>
        </p:nvPicPr>
        <p:blipFill rotWithShape="1">
          <a:blip r:embed="rId6">
            <a:alphaModFix/>
          </a:blip>
          <a:srcRect b="0" l="0" r="0" t="0"/>
          <a:stretch/>
        </p:blipFill>
        <p:spPr>
          <a:xfrm>
            <a:off x="909375" y="1733350"/>
            <a:ext cx="1489200" cy="1489200"/>
          </a:xfrm>
          <a:prstGeom prst="ellipse">
            <a:avLst/>
          </a:prstGeom>
          <a:noFill/>
          <a:ln>
            <a:noFill/>
          </a:ln>
        </p:spPr>
      </p:pic>
      <p:sp>
        <p:nvSpPr>
          <p:cNvPr id="129" name="Google Shape;129;p25"/>
          <p:cNvSpPr txBox="1"/>
          <p:nvPr/>
        </p:nvSpPr>
        <p:spPr>
          <a:xfrm>
            <a:off x="909375" y="3352375"/>
            <a:ext cx="14892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600">
                <a:solidFill>
                  <a:srgbClr val="210635"/>
                </a:solidFill>
                <a:latin typeface="Catamaran"/>
                <a:ea typeface="Catamaran"/>
                <a:cs typeface="Catamaran"/>
                <a:sym typeface="Catamaran"/>
              </a:rPr>
              <a:t>Dr Sreeja S R</a:t>
            </a:r>
            <a:br>
              <a:rPr lang="en" sz="1800">
                <a:latin typeface="Catamaran"/>
                <a:ea typeface="Catamaran"/>
                <a:cs typeface="Catamaran"/>
                <a:sym typeface="Catamaran"/>
              </a:rPr>
            </a:br>
            <a:r>
              <a:rPr lang="en" sz="1600">
                <a:solidFill>
                  <a:srgbClr val="89828F"/>
                </a:solidFill>
                <a:latin typeface="Catamaran"/>
                <a:ea typeface="Catamaran"/>
                <a:cs typeface="Catamaran"/>
                <a:sym typeface="Catamaran"/>
              </a:rPr>
              <a:t>Mentor</a:t>
            </a:r>
            <a:endParaRPr sz="1800">
              <a:latin typeface="Catamaran"/>
              <a:ea typeface="Catamaran"/>
              <a:cs typeface="Catamaran"/>
              <a:sym typeface="Catamaran"/>
            </a:endParaRPr>
          </a:p>
          <a:p>
            <a:pPr indent="0" lvl="0" marL="0" rtl="0" algn="ctr">
              <a:spcBef>
                <a:spcPts val="400"/>
              </a:spcBef>
              <a:spcAft>
                <a:spcPts val="400"/>
              </a:spcAft>
              <a:buNone/>
            </a:pPr>
            <a:r>
              <a:t/>
            </a:r>
            <a:endParaRPr>
              <a:latin typeface="Catamaran"/>
              <a:ea typeface="Catamaran"/>
              <a:cs typeface="Catamaran"/>
              <a:sym typeface="Catamaran"/>
            </a:endParaRPr>
          </a:p>
        </p:txBody>
      </p:sp>
      <p:sp>
        <p:nvSpPr>
          <p:cNvPr id="130" name="Google Shape;130;p25"/>
          <p:cNvSpPr txBox="1"/>
          <p:nvPr/>
        </p:nvSpPr>
        <p:spPr>
          <a:xfrm>
            <a:off x="2751565" y="3352375"/>
            <a:ext cx="1764300" cy="73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rgbClr val="210635"/>
                </a:solidFill>
                <a:latin typeface="Catamaran"/>
                <a:ea typeface="Catamaran"/>
                <a:cs typeface="Catamaran"/>
                <a:sym typeface="Catamaran"/>
              </a:rPr>
              <a:t>Chetan</a:t>
            </a:r>
            <a:endParaRPr b="1" sz="1200">
              <a:solidFill>
                <a:srgbClr val="210635"/>
              </a:solidFill>
              <a:latin typeface="Catamaran"/>
              <a:ea typeface="Catamaran"/>
              <a:cs typeface="Catamaran"/>
              <a:sym typeface="Catamaran"/>
            </a:endParaRPr>
          </a:p>
          <a:p>
            <a:pPr indent="0" lvl="0" marL="0" rtl="0" algn="ctr">
              <a:spcBef>
                <a:spcPts val="400"/>
              </a:spcBef>
              <a:spcAft>
                <a:spcPts val="0"/>
              </a:spcAft>
              <a:buNone/>
            </a:pPr>
            <a:r>
              <a:rPr lang="en" sz="1200">
                <a:solidFill>
                  <a:srgbClr val="89828F"/>
                </a:solidFill>
                <a:latin typeface="Catamaran"/>
                <a:ea typeface="Catamaran"/>
                <a:cs typeface="Catamaran"/>
                <a:sym typeface="Catamaran"/>
              </a:rPr>
              <a:t>S20190010129</a:t>
            </a:r>
            <a:endParaRPr sz="1200">
              <a:solidFill>
                <a:srgbClr val="89828F"/>
              </a:solidFill>
              <a:latin typeface="Catamaran"/>
              <a:ea typeface="Catamaran"/>
              <a:cs typeface="Catamaran"/>
              <a:sym typeface="Catamaran"/>
            </a:endParaRPr>
          </a:p>
          <a:p>
            <a:pPr indent="0" lvl="0" marL="0" rtl="0" algn="ctr">
              <a:lnSpc>
                <a:spcPct val="115000"/>
              </a:lnSpc>
              <a:spcBef>
                <a:spcPts val="400"/>
              </a:spcBef>
              <a:spcAft>
                <a:spcPts val="0"/>
              </a:spcAft>
              <a:buNone/>
            </a:pPr>
            <a:r>
              <a:rPr lang="en" sz="1200">
                <a:solidFill>
                  <a:schemeClr val="dk2"/>
                </a:solidFill>
                <a:latin typeface="Roboto"/>
                <a:ea typeface="Roboto"/>
                <a:cs typeface="Roboto"/>
                <a:sym typeface="Roboto"/>
              </a:rPr>
              <a:t>chetanreddy.o19@iiits.in</a:t>
            </a:r>
            <a:endParaRPr sz="1200">
              <a:solidFill>
                <a:schemeClr val="dk2"/>
              </a:solidFill>
              <a:latin typeface="Roboto"/>
              <a:ea typeface="Roboto"/>
              <a:cs typeface="Roboto"/>
              <a:sym typeface="Roboto"/>
            </a:endParaRPr>
          </a:p>
          <a:p>
            <a:pPr indent="0" lvl="0" marL="0" rtl="0" algn="ctr">
              <a:spcBef>
                <a:spcPts val="0"/>
              </a:spcBef>
              <a:spcAft>
                <a:spcPts val="400"/>
              </a:spcAft>
              <a:buNone/>
            </a:pPr>
            <a:r>
              <a:t/>
            </a:r>
            <a:endParaRPr sz="800">
              <a:solidFill>
                <a:srgbClr val="89828F"/>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ctrTitle"/>
          </p:nvPr>
        </p:nvSpPr>
        <p:spPr>
          <a:xfrm>
            <a:off x="451225" y="347750"/>
            <a:ext cx="35190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302" name="Google Shape;302;p43"/>
          <p:cNvSpPr txBox="1"/>
          <p:nvPr/>
        </p:nvSpPr>
        <p:spPr>
          <a:xfrm>
            <a:off x="451225" y="1114650"/>
            <a:ext cx="82806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Inter Light"/>
              <a:buAutoNum type="arabicPeriod"/>
            </a:pPr>
            <a:r>
              <a:rPr b="1" lang="en">
                <a:solidFill>
                  <a:schemeClr val="lt1"/>
                </a:solidFill>
                <a:latin typeface="Inter"/>
                <a:ea typeface="Inter"/>
                <a:cs typeface="Inter"/>
                <a:sym typeface="Inter"/>
              </a:rPr>
              <a:t>Central Pollution Control Board (Ministry of Environment, Forest and Climate Change) Govt. of India, Delhi,</a:t>
            </a:r>
            <a:r>
              <a:rPr lang="en">
                <a:solidFill>
                  <a:schemeClr val="lt1"/>
                </a:solidFill>
                <a:latin typeface="Inter Light"/>
                <a:ea typeface="Inter Light"/>
                <a:cs typeface="Inter Light"/>
                <a:sym typeface="Inter Light"/>
              </a:rPr>
              <a:t> </a:t>
            </a:r>
            <a:r>
              <a:rPr lang="en" u="sng">
                <a:solidFill>
                  <a:schemeClr val="lt2"/>
                </a:solidFill>
                <a:latin typeface="Inter Light"/>
                <a:ea typeface="Inter Light"/>
                <a:cs typeface="Inter Light"/>
                <a:sym typeface="Inter Light"/>
                <a:hlinkClick r:id="rId3">
                  <a:extLst>
                    <a:ext uri="{A12FA001-AC4F-418D-AE19-62706E023703}">
                      <ahyp:hlinkClr val="tx"/>
                    </a:ext>
                  </a:extLst>
                </a:hlinkClick>
              </a:rPr>
              <a:t>https://cpcb.nic.in/air/NCR/jantacurfew.pdf</a:t>
            </a:r>
            <a:r>
              <a:rPr lang="en">
                <a:solidFill>
                  <a:schemeClr val="lt2"/>
                </a:solidFill>
                <a:latin typeface="Inter Light"/>
                <a:ea typeface="Inter Light"/>
                <a:cs typeface="Inter Light"/>
                <a:sym typeface="Inter Light"/>
              </a:rPr>
              <a:t>.</a:t>
            </a:r>
            <a:endParaRPr>
              <a:solidFill>
                <a:schemeClr val="lt2"/>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a:pPr>
            <a:r>
              <a:rPr b="1" lang="en">
                <a:solidFill>
                  <a:schemeClr val="lt1"/>
                </a:solidFill>
                <a:latin typeface="Inter"/>
                <a:ea typeface="Inter"/>
                <a:cs typeface="Inter"/>
                <a:sym typeface="Inter"/>
              </a:rPr>
              <a:t>Central Pollution Control Board (Ministry of Environment, Forest and Climate Change) Govt. of India,</a:t>
            </a:r>
            <a:r>
              <a:rPr b="1" lang="en">
                <a:solidFill>
                  <a:schemeClr val="lt1"/>
                </a:solidFill>
                <a:latin typeface="Inter"/>
                <a:ea typeface="Inter"/>
                <a:cs typeface="Inter"/>
                <a:sym typeface="Inter"/>
              </a:rPr>
              <a:t> </a:t>
            </a:r>
            <a:r>
              <a:rPr b="1" lang="en">
                <a:solidFill>
                  <a:schemeClr val="lt1"/>
                </a:solidFill>
                <a:latin typeface="Inter"/>
                <a:ea typeface="Inter"/>
                <a:cs typeface="Inter"/>
                <a:sym typeface="Inter"/>
              </a:rPr>
              <a:t>Delhi,</a:t>
            </a:r>
            <a:r>
              <a:rPr lang="en">
                <a:solidFill>
                  <a:schemeClr val="lt1"/>
                </a:solidFill>
                <a:latin typeface="Inter Light"/>
                <a:ea typeface="Inter Light"/>
                <a:cs typeface="Inter Light"/>
                <a:sym typeface="Inter Light"/>
              </a:rPr>
              <a:t> </a:t>
            </a:r>
            <a:r>
              <a:rPr lang="en" u="sng">
                <a:solidFill>
                  <a:schemeClr val="lt2"/>
                </a:solidFill>
                <a:latin typeface="Inter Light"/>
                <a:ea typeface="Inter Light"/>
                <a:cs typeface="Inter Light"/>
                <a:sym typeface="Inter Light"/>
                <a:hlinkClick r:id="rId4">
                  <a:extLst>
                    <a:ext uri="{A12FA001-AC4F-418D-AE19-62706E023703}">
                      <ahyp:hlinkClr val="tx"/>
                    </a:ext>
                  </a:extLst>
                </a:hlinkClick>
              </a:rPr>
              <a:t>https://cpcb.nic.in/openpdffile.php?id=TGF0ZXN0RmlsZS9fMTU4ODE1NjM0OF9tZWRpYXBob3RvMjEyNDEucGRm</a:t>
            </a:r>
            <a:r>
              <a:rPr lang="en">
                <a:solidFill>
                  <a:schemeClr val="lt2"/>
                </a:solidFill>
                <a:latin typeface="Inter Light"/>
                <a:ea typeface="Inter Light"/>
                <a:cs typeface="Inter Light"/>
                <a:sym typeface="Inter Light"/>
              </a:rPr>
              <a:t>.</a:t>
            </a:r>
            <a:endParaRPr>
              <a:solidFill>
                <a:schemeClr val="lt2"/>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a:pPr>
            <a:r>
              <a:rPr b="1" lang="en">
                <a:solidFill>
                  <a:schemeClr val="lt1"/>
                </a:solidFill>
                <a:latin typeface="Inter"/>
                <a:ea typeface="Inter"/>
                <a:cs typeface="Inter"/>
                <a:sym typeface="Inter"/>
              </a:rPr>
              <a:t>Singh, R.P., Chauhan, A. Impact of lockdown on air quality in India during COVID-19 pandemic. Air Qual Atmos Health 13, 921–928 (2020).</a:t>
            </a:r>
            <a:r>
              <a:rPr lang="en">
                <a:solidFill>
                  <a:schemeClr val="lt1"/>
                </a:solidFill>
                <a:latin typeface="Inter Light"/>
                <a:ea typeface="Inter Light"/>
                <a:cs typeface="Inter Light"/>
                <a:sym typeface="Inter Light"/>
              </a:rPr>
              <a:t> </a:t>
            </a:r>
            <a:r>
              <a:rPr lang="en" u="sng">
                <a:solidFill>
                  <a:schemeClr val="lt2"/>
                </a:solidFill>
                <a:latin typeface="Inter Light"/>
                <a:ea typeface="Inter Light"/>
                <a:cs typeface="Inter Light"/>
                <a:sym typeface="Inter Light"/>
                <a:hlinkClick r:id="rId5">
                  <a:extLst>
                    <a:ext uri="{A12FA001-AC4F-418D-AE19-62706E023703}">
                      <ahyp:hlinkClr val="tx"/>
                    </a:ext>
                  </a:extLst>
                </a:hlinkClick>
              </a:rPr>
              <a:t>https://doi.org/10.1007/s11869-020-00863-1</a:t>
            </a:r>
            <a:r>
              <a:rPr lang="en">
                <a:solidFill>
                  <a:schemeClr val="lt2"/>
                </a:solidFill>
                <a:latin typeface="Inter Light"/>
                <a:ea typeface="Inter Light"/>
                <a:cs typeface="Inter Light"/>
                <a:sym typeface="Inter Light"/>
              </a:rPr>
              <a:t>.</a:t>
            </a:r>
            <a:endParaRPr>
              <a:solidFill>
                <a:schemeClr val="lt2"/>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a:pPr>
            <a:r>
              <a:rPr b="1" lang="en">
                <a:solidFill>
                  <a:schemeClr val="lt1"/>
                </a:solidFill>
                <a:latin typeface="Inter"/>
                <a:ea typeface="Inter"/>
                <a:cs typeface="Inter"/>
                <a:sym typeface="Inter"/>
              </a:rPr>
              <a:t>Sarmadi, M., Rahimi, S., Rezaei, M. et al. Air quality index variation before and after the onset of COVID-19 pandemic: a comprehensive study on 87 capital, industrial and polluted cities of the world. Environ Sci Eur 33, 134 (2021).</a:t>
            </a:r>
            <a:r>
              <a:rPr lang="en">
                <a:solidFill>
                  <a:schemeClr val="lt1"/>
                </a:solidFill>
                <a:latin typeface="Inter Light"/>
                <a:ea typeface="Inter Light"/>
                <a:cs typeface="Inter Light"/>
                <a:sym typeface="Inter Light"/>
              </a:rPr>
              <a:t> </a:t>
            </a:r>
            <a:r>
              <a:rPr lang="en" u="sng">
                <a:solidFill>
                  <a:schemeClr val="lt2"/>
                </a:solidFill>
                <a:latin typeface="Inter Light"/>
                <a:ea typeface="Inter Light"/>
                <a:cs typeface="Inter Light"/>
                <a:sym typeface="Inter Light"/>
                <a:hlinkClick r:id="rId6">
                  <a:extLst>
                    <a:ext uri="{A12FA001-AC4F-418D-AE19-62706E023703}">
                      <ahyp:hlinkClr val="tx"/>
                    </a:ext>
                  </a:extLst>
                </a:hlinkClick>
              </a:rPr>
              <a:t>https://doi.org/10.1186/s12302-021-00575-y</a:t>
            </a:r>
            <a:r>
              <a:rPr lang="en">
                <a:solidFill>
                  <a:schemeClr val="lt2"/>
                </a:solidFill>
                <a:latin typeface="Inter Light"/>
                <a:ea typeface="Inter Light"/>
                <a:cs typeface="Inter Light"/>
                <a:sym typeface="Inter Light"/>
              </a:rPr>
              <a:t>.</a:t>
            </a:r>
            <a:endParaRPr>
              <a:solidFill>
                <a:schemeClr val="lt2"/>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a:pPr>
            <a:r>
              <a:rPr b="1" lang="en">
                <a:solidFill>
                  <a:schemeClr val="lt1"/>
                </a:solidFill>
                <a:latin typeface="Inter"/>
                <a:ea typeface="Inter"/>
                <a:cs typeface="Inter"/>
                <a:sym typeface="Inter"/>
              </a:rPr>
              <a:t>Liu H, Li Q, Yu D, Gu Y. Air Quality Index and Air Pollutant Concentration Prediction Based on Machine Learning Algorithms. Applied Sciences. 2019; 9(19):4069.</a:t>
            </a:r>
            <a:r>
              <a:rPr lang="en">
                <a:solidFill>
                  <a:schemeClr val="lt1"/>
                </a:solidFill>
                <a:latin typeface="Inter Light"/>
                <a:ea typeface="Inter Light"/>
                <a:cs typeface="Inter Light"/>
                <a:sym typeface="Inter Light"/>
              </a:rPr>
              <a:t> </a:t>
            </a:r>
            <a:r>
              <a:rPr lang="en" u="sng">
                <a:solidFill>
                  <a:schemeClr val="lt2"/>
                </a:solidFill>
                <a:latin typeface="Inter Light"/>
                <a:ea typeface="Inter Light"/>
                <a:cs typeface="Inter Light"/>
                <a:sym typeface="Inter Light"/>
                <a:hlinkClick r:id="rId7">
                  <a:extLst>
                    <a:ext uri="{A12FA001-AC4F-418D-AE19-62706E023703}">
                      <ahyp:hlinkClr val="tx"/>
                    </a:ext>
                  </a:extLst>
                </a:hlinkClick>
              </a:rPr>
              <a:t>https://doi.org/10.3390/app9194069</a:t>
            </a:r>
            <a:r>
              <a:rPr lang="en">
                <a:solidFill>
                  <a:schemeClr val="lt1"/>
                </a:solidFill>
                <a:latin typeface="Inter Light"/>
                <a:ea typeface="Inter Light"/>
                <a:cs typeface="Inter Light"/>
                <a:sym typeface="Inter Light"/>
              </a:rPr>
              <a:t>.</a:t>
            </a:r>
            <a:endParaRPr>
              <a:solidFill>
                <a:schemeClr val="lt1"/>
              </a:solidFill>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nvSpPr>
        <p:spPr>
          <a:xfrm>
            <a:off x="431700" y="864300"/>
            <a:ext cx="8280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Inter Light"/>
              <a:buAutoNum type="arabicPeriod" startAt="6"/>
            </a:pPr>
            <a:r>
              <a:rPr b="1" lang="en">
                <a:solidFill>
                  <a:schemeClr val="lt1"/>
                </a:solidFill>
                <a:latin typeface="Inter"/>
                <a:ea typeface="Inter"/>
                <a:cs typeface="Inter"/>
                <a:sym typeface="Inter"/>
              </a:rPr>
              <a:t>Central Pollution Control Board (Ministry of Environment, Forest and Climate Change) Govt. of India, Delhi, </a:t>
            </a:r>
            <a:r>
              <a:rPr lang="en">
                <a:solidFill>
                  <a:schemeClr val="lt1"/>
                </a:solidFill>
                <a:latin typeface="Inter Light"/>
                <a:ea typeface="Inter Light"/>
                <a:cs typeface="Inter Light"/>
                <a:sym typeface="Inter Light"/>
              </a:rPr>
              <a:t>https://cpcb.nic.in/AQI_Bulletin.php</a:t>
            </a:r>
            <a:endParaRPr>
              <a:solidFill>
                <a:schemeClr val="lt1"/>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startAt="6"/>
            </a:pPr>
            <a:r>
              <a:rPr b="1" lang="en">
                <a:solidFill>
                  <a:schemeClr val="lt1"/>
                </a:solidFill>
                <a:latin typeface="Inter"/>
                <a:ea typeface="Inter"/>
                <a:cs typeface="Inter"/>
                <a:sym typeface="Inter"/>
              </a:rPr>
              <a:t>Central Pollution Control Board (Ministry of Environment, Forest and Climate Change) Govt. of India, Delhi, </a:t>
            </a:r>
            <a:r>
              <a:rPr lang="en">
                <a:solidFill>
                  <a:schemeClr val="lt1"/>
                </a:solidFill>
                <a:latin typeface="Inter Light"/>
                <a:ea typeface="Inter Light"/>
                <a:cs typeface="Inter Light"/>
                <a:sym typeface="Inter Light"/>
              </a:rPr>
              <a:t>https://cpcb.nic.in/upload/Downloads/AQI_Bulletin_20200329.pdf.</a:t>
            </a:r>
            <a:endParaRPr>
              <a:solidFill>
                <a:schemeClr val="lt1"/>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startAt="6"/>
            </a:pPr>
            <a:r>
              <a:rPr b="1" lang="en">
                <a:solidFill>
                  <a:schemeClr val="lt1"/>
                </a:solidFill>
                <a:latin typeface="Inter"/>
                <a:ea typeface="Inter"/>
                <a:cs typeface="Inter"/>
                <a:sym typeface="Inter"/>
              </a:rPr>
              <a:t>Central Pollution Control Board (Ministry of Environment, Forest and Climate Change) Govt. of India, Delhi, </a:t>
            </a:r>
            <a:r>
              <a:rPr lang="en">
                <a:solidFill>
                  <a:schemeClr val="lt1"/>
                </a:solidFill>
                <a:latin typeface="Inter Light"/>
                <a:ea typeface="Inter Light"/>
                <a:cs typeface="Inter Light"/>
                <a:sym typeface="Inter Light"/>
              </a:rPr>
              <a:t>https://app.cpcbccr.com/ccr_docs/FINAL-REPORT_AQI_.pdf.</a:t>
            </a:r>
            <a:endParaRPr>
              <a:solidFill>
                <a:schemeClr val="lt1"/>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startAt="6"/>
            </a:pPr>
            <a:r>
              <a:rPr b="1" lang="en">
                <a:solidFill>
                  <a:schemeClr val="lt1"/>
                </a:solidFill>
                <a:latin typeface="Inter"/>
                <a:ea typeface="Inter"/>
                <a:cs typeface="Inter"/>
                <a:sym typeface="Inter"/>
              </a:rPr>
              <a:t>Central Pollution Control Board (Ministry of Environment, Forest and Climate Change) Govt. of India, Delhi, </a:t>
            </a:r>
            <a:r>
              <a:rPr lang="en">
                <a:solidFill>
                  <a:schemeClr val="lt1"/>
                </a:solidFill>
                <a:latin typeface="Inter Light"/>
                <a:ea typeface="Inter Light"/>
                <a:cs typeface="Inter Light"/>
                <a:sym typeface="Inter Light"/>
              </a:rPr>
              <a:t>https://cpcb.nic.in/upload/NAAQS_2019.pdf.</a:t>
            </a:r>
            <a:endParaRPr>
              <a:solidFill>
                <a:schemeClr val="lt1"/>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startAt="6"/>
            </a:pPr>
            <a:r>
              <a:rPr b="1" lang="en">
                <a:solidFill>
                  <a:schemeClr val="lt1"/>
                </a:solidFill>
                <a:latin typeface="Inter"/>
                <a:ea typeface="Inter"/>
                <a:cs typeface="Inter"/>
                <a:sym typeface="Inter"/>
              </a:rPr>
              <a:t>Central Pollution Control Board (Ministry of Environment, Forest and Climate Change) Govt. of India, Delhi, </a:t>
            </a:r>
            <a:r>
              <a:rPr lang="en">
                <a:solidFill>
                  <a:schemeClr val="lt1"/>
                </a:solidFill>
                <a:latin typeface="Inter Light"/>
                <a:ea typeface="Inter Light"/>
                <a:cs typeface="Inter Light"/>
                <a:sym typeface="Inter Light"/>
              </a:rPr>
              <a:t>https://www.gov.uk/government/publications/ammonia-properties-incident-management-and-toxicology. </a:t>
            </a:r>
            <a:endParaRPr>
              <a:solidFill>
                <a:schemeClr val="lt1"/>
              </a:solidFill>
              <a:latin typeface="Inter Light"/>
              <a:ea typeface="Inter Light"/>
              <a:cs typeface="Inter Light"/>
              <a:sym typeface="Inter Light"/>
            </a:endParaRPr>
          </a:p>
          <a:p>
            <a:pPr indent="-317500" lvl="0" marL="457200" rtl="0" algn="l">
              <a:spcBef>
                <a:spcPts val="0"/>
              </a:spcBef>
              <a:spcAft>
                <a:spcPts val="0"/>
              </a:spcAft>
              <a:buClr>
                <a:schemeClr val="lt1"/>
              </a:buClr>
              <a:buSzPts val="1400"/>
              <a:buFont typeface="Inter Light"/>
              <a:buAutoNum type="arabicPeriod" startAt="6"/>
            </a:pPr>
            <a:r>
              <a:rPr b="1" lang="en">
                <a:solidFill>
                  <a:schemeClr val="lt1"/>
                </a:solidFill>
                <a:latin typeface="Inter"/>
                <a:ea typeface="Inter"/>
                <a:cs typeface="Inter"/>
                <a:sym typeface="Inter"/>
              </a:rPr>
              <a:t>Rohanrao, Air Quality Data in India (2015 - 2020), version-12,, Kaggle, </a:t>
            </a:r>
            <a:r>
              <a:rPr lang="en" u="sng">
                <a:solidFill>
                  <a:schemeClr val="lt2"/>
                </a:solidFill>
                <a:latin typeface="Inter Light"/>
                <a:ea typeface="Inter Light"/>
                <a:cs typeface="Inter Light"/>
                <a:sym typeface="Inter Light"/>
                <a:hlinkClick r:id="rId3">
                  <a:extLst>
                    <a:ext uri="{A12FA001-AC4F-418D-AE19-62706E023703}">
                      <ahyp:hlinkClr val="tx"/>
                    </a:ext>
                  </a:extLst>
                </a:hlinkClick>
              </a:rPr>
              <a:t>https://www.kaggle.com/rohanrao/air-quality-data-in-india/version/12?select=city_day.csv</a:t>
            </a:r>
            <a:r>
              <a:rPr lang="en">
                <a:solidFill>
                  <a:schemeClr val="lt2"/>
                </a:solidFill>
                <a:latin typeface="Inter Light"/>
                <a:ea typeface="Inter Light"/>
                <a:cs typeface="Inter Light"/>
                <a:sym typeface="Inter Light"/>
              </a:rPr>
              <a:t>.</a:t>
            </a:r>
            <a:endParaRPr>
              <a:solidFill>
                <a:schemeClr val="lt2"/>
              </a:solidFill>
              <a:latin typeface="Inter Light"/>
              <a:ea typeface="Inter Light"/>
              <a:cs typeface="Inter Light"/>
              <a:sym typeface="Inter Light"/>
            </a:endParaRPr>
          </a:p>
          <a:p>
            <a:pPr indent="-317500" lvl="0" marL="457200" rtl="0" algn="l">
              <a:spcBef>
                <a:spcPts val="0"/>
              </a:spcBef>
              <a:spcAft>
                <a:spcPts val="0"/>
              </a:spcAft>
              <a:buClr>
                <a:schemeClr val="lt2"/>
              </a:buClr>
              <a:buSzPts val="1400"/>
              <a:buFont typeface="Inter Light"/>
              <a:buAutoNum type="arabicPeriod" startAt="6"/>
            </a:pPr>
            <a:r>
              <a:rPr b="1" lang="en">
                <a:solidFill>
                  <a:schemeClr val="lt1"/>
                </a:solidFill>
                <a:latin typeface="Inter"/>
                <a:ea typeface="Inter"/>
                <a:cs typeface="Inter"/>
                <a:sym typeface="Inter"/>
              </a:rPr>
              <a:t>Central Pollution Control Board (Ministry of Environment, Forest and Climate Change) Govt. of India, Delhi,</a:t>
            </a:r>
            <a:r>
              <a:rPr b="1" lang="en">
                <a:solidFill>
                  <a:schemeClr val="lt2"/>
                </a:solidFill>
                <a:latin typeface="Inter"/>
                <a:ea typeface="Inter"/>
                <a:cs typeface="Inter"/>
                <a:sym typeface="Inter"/>
              </a:rPr>
              <a:t> </a:t>
            </a:r>
            <a:r>
              <a:rPr lang="en" u="sng">
                <a:solidFill>
                  <a:schemeClr val="lt2"/>
                </a:solidFill>
                <a:latin typeface="Inter Light"/>
                <a:ea typeface="Inter Light"/>
                <a:cs typeface="Inter Light"/>
                <a:sym typeface="Inter Light"/>
                <a:hlinkClick r:id="rId4">
                  <a:extLst>
                    <a:ext uri="{A12FA001-AC4F-418D-AE19-62706E023703}">
                      <ahyp:hlinkClr val="tx"/>
                    </a:ext>
                  </a:extLst>
                </a:hlinkClick>
              </a:rPr>
              <a:t>https://app.cpcbccr.com/ccr_docs/FINAL-REPORT_AQI_.pdf</a:t>
            </a:r>
            <a:r>
              <a:rPr lang="en">
                <a:solidFill>
                  <a:schemeClr val="lt2"/>
                </a:solidFill>
                <a:latin typeface="Inter Light"/>
                <a:ea typeface="Inter Light"/>
                <a:cs typeface="Inter Light"/>
                <a:sym typeface="Inter Light"/>
              </a:rPr>
              <a:t>.</a:t>
            </a:r>
            <a:endParaRPr>
              <a:solidFill>
                <a:schemeClr val="lt2"/>
              </a:solidFill>
              <a:latin typeface="Inter Light"/>
              <a:ea typeface="Inter Light"/>
              <a:cs typeface="Inter Light"/>
              <a:sym typeface="Inter Light"/>
            </a:endParaRPr>
          </a:p>
          <a:p>
            <a:pPr indent="-317500" lvl="0" marL="457200" rtl="0" algn="l">
              <a:spcBef>
                <a:spcPts val="0"/>
              </a:spcBef>
              <a:spcAft>
                <a:spcPts val="0"/>
              </a:spcAft>
              <a:buClr>
                <a:schemeClr val="lt2"/>
              </a:buClr>
              <a:buSzPts val="1400"/>
              <a:buFont typeface="Inter Light"/>
              <a:buAutoNum type="arabicPeriod" startAt="6"/>
            </a:pPr>
            <a:r>
              <a:rPr lang="en" u="sng">
                <a:solidFill>
                  <a:schemeClr val="lt2"/>
                </a:solidFill>
                <a:latin typeface="Inter Light"/>
                <a:ea typeface="Inter Light"/>
                <a:cs typeface="Inter Light"/>
                <a:sym typeface="Inter Light"/>
                <a:hlinkClick r:id="rId5">
                  <a:extLst>
                    <a:ext uri="{A12FA001-AC4F-418D-AE19-62706E023703}">
                      <ahyp:hlinkClr val="tx"/>
                    </a:ext>
                  </a:extLst>
                </a:hlinkClick>
              </a:rPr>
              <a:t>https://docs.google.com/presentation/d/1wuQWl8oA2xo_k7bolAAw87UkTyr9b9wh_CnVo4ksKd8/edit?usp=sharing</a:t>
            </a:r>
            <a:endParaRPr>
              <a:solidFill>
                <a:schemeClr val="lt2"/>
              </a:solidFill>
              <a:latin typeface="Inter Light"/>
              <a:ea typeface="Inter Light"/>
              <a:cs typeface="Inter Light"/>
              <a:sym typeface="Inter Light"/>
            </a:endParaRPr>
          </a:p>
          <a:p>
            <a:pPr indent="0" lvl="0" marL="0" rtl="0" algn="l">
              <a:spcBef>
                <a:spcPts val="0"/>
              </a:spcBef>
              <a:spcAft>
                <a:spcPts val="0"/>
              </a:spcAft>
              <a:buNone/>
            </a:pPr>
            <a:r>
              <a:t/>
            </a:r>
            <a:endParaRPr>
              <a:solidFill>
                <a:schemeClr val="lt1"/>
              </a:solidFill>
              <a:latin typeface="Inter Light"/>
              <a:ea typeface="Inter Light"/>
              <a:cs typeface="Inter Light"/>
              <a:sym typeface="Inter Light"/>
            </a:endParaRPr>
          </a:p>
        </p:txBody>
      </p:sp>
      <p:sp>
        <p:nvSpPr>
          <p:cNvPr id="308" name="Google Shape;308;p44"/>
          <p:cNvSpPr txBox="1"/>
          <p:nvPr>
            <p:ph type="ctrTitle"/>
          </p:nvPr>
        </p:nvSpPr>
        <p:spPr>
          <a:xfrm>
            <a:off x="451225" y="347750"/>
            <a:ext cx="35190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5"/>
          <p:cNvPicPr preferRelativeResize="0"/>
          <p:nvPr/>
        </p:nvPicPr>
        <p:blipFill rotWithShape="1">
          <a:blip r:embed="rId3">
            <a:alphaModFix/>
          </a:blip>
          <a:srcRect b="0" l="13033" r="12788" t="15318"/>
          <a:stretch/>
        </p:blipFill>
        <p:spPr>
          <a:xfrm>
            <a:off x="6146325" y="0"/>
            <a:ext cx="2997674" cy="5143498"/>
          </a:xfrm>
          <a:prstGeom prst="rect">
            <a:avLst/>
          </a:prstGeom>
          <a:noFill/>
          <a:ln>
            <a:noFill/>
          </a:ln>
        </p:spPr>
      </p:pic>
      <p:sp>
        <p:nvSpPr>
          <p:cNvPr id="314" name="Google Shape;314;p45"/>
          <p:cNvSpPr txBox="1"/>
          <p:nvPr>
            <p:ph idx="4294967295" type="ctrTitle"/>
          </p:nvPr>
        </p:nvSpPr>
        <p:spPr>
          <a:xfrm>
            <a:off x="1024225" y="1694713"/>
            <a:ext cx="5889600" cy="96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800"/>
              <a:t>Thanks!</a:t>
            </a:r>
            <a:endParaRPr sz="6800"/>
          </a:p>
        </p:txBody>
      </p:sp>
      <p:sp>
        <p:nvSpPr>
          <p:cNvPr id="315" name="Google Shape;315;p45"/>
          <p:cNvSpPr txBox="1"/>
          <p:nvPr>
            <p:ph idx="4294967295" type="subTitle"/>
          </p:nvPr>
        </p:nvSpPr>
        <p:spPr>
          <a:xfrm>
            <a:off x="1024225" y="2703881"/>
            <a:ext cx="5579100" cy="744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3600">
                <a:solidFill>
                  <a:schemeClr val="accent2"/>
                </a:solidFill>
                <a:latin typeface="Inter SemiBold"/>
                <a:ea typeface="Inter SemiBold"/>
                <a:cs typeface="Inter SemiBold"/>
                <a:sym typeface="Inter SemiBold"/>
              </a:rPr>
              <a:t>Any questions?</a:t>
            </a:r>
            <a:endParaRPr/>
          </a:p>
        </p:txBody>
      </p:sp>
      <p:sp>
        <p:nvSpPr>
          <p:cNvPr id="316" name="Google Shape;316;p45"/>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486250" y="113675"/>
            <a:ext cx="7068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Agenda</a:t>
            </a:r>
            <a:endParaRPr/>
          </a:p>
        </p:txBody>
      </p:sp>
      <p:sp>
        <p:nvSpPr>
          <p:cNvPr id="136" name="Google Shape;136;p26"/>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6"/>
          <p:cNvSpPr/>
          <p:nvPr/>
        </p:nvSpPr>
        <p:spPr>
          <a:xfrm>
            <a:off x="0" y="1834291"/>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26"/>
          <p:cNvSpPr/>
          <p:nvPr/>
        </p:nvSpPr>
        <p:spPr>
          <a:xfrm>
            <a:off x="0" y="1834291"/>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9" name="Google Shape;139;p26"/>
          <p:cNvGrpSpPr/>
          <p:nvPr/>
        </p:nvGrpSpPr>
        <p:grpSpPr>
          <a:xfrm>
            <a:off x="1786339" y="1166664"/>
            <a:ext cx="473400" cy="473400"/>
            <a:chOff x="1786339" y="1703401"/>
            <a:chExt cx="473400" cy="473400"/>
          </a:xfrm>
        </p:grpSpPr>
        <p:sp>
          <p:nvSpPr>
            <p:cNvPr id="140" name="Google Shape;140;p26"/>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 name="Google Shape;141;p26"/>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Inter"/>
                  <a:ea typeface="Inter"/>
                  <a:cs typeface="Inter"/>
                  <a:sym typeface="Inter"/>
                </a:rPr>
                <a:t>1</a:t>
              </a:r>
              <a:endParaRPr sz="600">
                <a:solidFill>
                  <a:schemeClr val="dk2"/>
                </a:solidFill>
                <a:latin typeface="Inter"/>
                <a:ea typeface="Inter"/>
                <a:cs typeface="Inter"/>
                <a:sym typeface="Inter"/>
              </a:endParaRPr>
            </a:p>
          </p:txBody>
        </p:sp>
      </p:grpSp>
      <p:grpSp>
        <p:nvGrpSpPr>
          <p:cNvPr id="142" name="Google Shape;142;p26"/>
          <p:cNvGrpSpPr/>
          <p:nvPr/>
        </p:nvGrpSpPr>
        <p:grpSpPr>
          <a:xfrm>
            <a:off x="3814414" y="1166664"/>
            <a:ext cx="473400" cy="473400"/>
            <a:chOff x="3814414" y="1703401"/>
            <a:chExt cx="473400" cy="473400"/>
          </a:xfrm>
        </p:grpSpPr>
        <p:sp>
          <p:nvSpPr>
            <p:cNvPr id="143" name="Google Shape;143;p26"/>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4" name="Google Shape;144;p26"/>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Inter"/>
                  <a:ea typeface="Inter"/>
                  <a:cs typeface="Inter"/>
                  <a:sym typeface="Inter"/>
                </a:rPr>
                <a:t>3</a:t>
              </a:r>
              <a:endParaRPr sz="600">
                <a:solidFill>
                  <a:schemeClr val="dk2"/>
                </a:solidFill>
                <a:latin typeface="Inter"/>
                <a:ea typeface="Inter"/>
                <a:cs typeface="Inter"/>
                <a:sym typeface="Inter"/>
              </a:endParaRPr>
            </a:p>
          </p:txBody>
        </p:sp>
      </p:grpSp>
      <p:grpSp>
        <p:nvGrpSpPr>
          <p:cNvPr id="145" name="Google Shape;145;p26"/>
          <p:cNvGrpSpPr/>
          <p:nvPr/>
        </p:nvGrpSpPr>
        <p:grpSpPr>
          <a:xfrm>
            <a:off x="5842489" y="1166664"/>
            <a:ext cx="473400" cy="473400"/>
            <a:chOff x="5842489" y="1703401"/>
            <a:chExt cx="473400" cy="473400"/>
          </a:xfrm>
        </p:grpSpPr>
        <p:sp>
          <p:nvSpPr>
            <p:cNvPr id="146" name="Google Shape;146;p26"/>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7" name="Google Shape;147;p26"/>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Inter"/>
                  <a:ea typeface="Inter"/>
                  <a:cs typeface="Inter"/>
                  <a:sym typeface="Inter"/>
                </a:rPr>
                <a:t>5</a:t>
              </a:r>
              <a:endParaRPr sz="600">
                <a:solidFill>
                  <a:schemeClr val="dk2"/>
                </a:solidFill>
                <a:latin typeface="Inter"/>
                <a:ea typeface="Inter"/>
                <a:cs typeface="Inter"/>
                <a:sym typeface="Inter"/>
              </a:endParaRPr>
            </a:p>
          </p:txBody>
        </p:sp>
      </p:grpSp>
      <p:grpSp>
        <p:nvGrpSpPr>
          <p:cNvPr id="148" name="Google Shape;148;p26"/>
          <p:cNvGrpSpPr/>
          <p:nvPr/>
        </p:nvGrpSpPr>
        <p:grpSpPr>
          <a:xfrm>
            <a:off x="6880814" y="3039563"/>
            <a:ext cx="473400" cy="473400"/>
            <a:chOff x="6880814" y="3576300"/>
            <a:chExt cx="473400" cy="473400"/>
          </a:xfrm>
        </p:grpSpPr>
        <p:sp>
          <p:nvSpPr>
            <p:cNvPr id="149" name="Google Shape;149;p26"/>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0" name="Google Shape;150;p26"/>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Inter"/>
                  <a:ea typeface="Inter"/>
                  <a:cs typeface="Inter"/>
                  <a:sym typeface="Inter"/>
                </a:rPr>
                <a:t>6</a:t>
              </a:r>
              <a:endParaRPr sz="600">
                <a:solidFill>
                  <a:schemeClr val="dk2"/>
                </a:solidFill>
                <a:latin typeface="Inter"/>
                <a:ea typeface="Inter"/>
                <a:cs typeface="Inter"/>
                <a:sym typeface="Inter"/>
              </a:endParaRPr>
            </a:p>
          </p:txBody>
        </p:sp>
      </p:grpSp>
      <p:grpSp>
        <p:nvGrpSpPr>
          <p:cNvPr id="151" name="Google Shape;151;p26"/>
          <p:cNvGrpSpPr/>
          <p:nvPr/>
        </p:nvGrpSpPr>
        <p:grpSpPr>
          <a:xfrm>
            <a:off x="4852739" y="3039563"/>
            <a:ext cx="473400" cy="473400"/>
            <a:chOff x="4852739" y="3576300"/>
            <a:chExt cx="473400" cy="473400"/>
          </a:xfrm>
        </p:grpSpPr>
        <p:sp>
          <p:nvSpPr>
            <p:cNvPr id="152" name="Google Shape;152;p26"/>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3" name="Google Shape;153;p26"/>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Inter"/>
                  <a:ea typeface="Inter"/>
                  <a:cs typeface="Inter"/>
                  <a:sym typeface="Inter"/>
                </a:rPr>
                <a:t>4</a:t>
              </a:r>
              <a:endParaRPr sz="600">
                <a:solidFill>
                  <a:schemeClr val="dk2"/>
                </a:solidFill>
                <a:latin typeface="Inter"/>
                <a:ea typeface="Inter"/>
                <a:cs typeface="Inter"/>
                <a:sym typeface="Inter"/>
              </a:endParaRPr>
            </a:p>
          </p:txBody>
        </p:sp>
      </p:grpSp>
      <p:grpSp>
        <p:nvGrpSpPr>
          <p:cNvPr id="154" name="Google Shape;154;p26"/>
          <p:cNvGrpSpPr/>
          <p:nvPr/>
        </p:nvGrpSpPr>
        <p:grpSpPr>
          <a:xfrm>
            <a:off x="2824664" y="3039563"/>
            <a:ext cx="473400" cy="473400"/>
            <a:chOff x="2824664" y="3576300"/>
            <a:chExt cx="473400" cy="473400"/>
          </a:xfrm>
        </p:grpSpPr>
        <p:sp>
          <p:nvSpPr>
            <p:cNvPr id="155" name="Google Shape;155;p26"/>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 name="Google Shape;156;p26"/>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Inter"/>
                  <a:ea typeface="Inter"/>
                  <a:cs typeface="Inter"/>
                  <a:sym typeface="Inter"/>
                </a:rPr>
                <a:t>2</a:t>
              </a:r>
              <a:endParaRPr sz="600">
                <a:solidFill>
                  <a:schemeClr val="dk2"/>
                </a:solidFill>
                <a:latin typeface="Inter"/>
                <a:ea typeface="Inter"/>
                <a:cs typeface="Inter"/>
                <a:sym typeface="Inter"/>
              </a:endParaRPr>
            </a:p>
          </p:txBody>
        </p:sp>
      </p:grpSp>
      <p:sp>
        <p:nvSpPr>
          <p:cNvPr id="157" name="Google Shape;157;p26"/>
          <p:cNvSpPr txBox="1"/>
          <p:nvPr/>
        </p:nvSpPr>
        <p:spPr>
          <a:xfrm>
            <a:off x="1379850" y="619363"/>
            <a:ext cx="12864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600">
                <a:solidFill>
                  <a:schemeClr val="dk2"/>
                </a:solidFill>
                <a:latin typeface="Inter"/>
                <a:ea typeface="Inter"/>
                <a:cs typeface="Inter"/>
                <a:sym typeface="Inter"/>
              </a:rPr>
              <a:t>Introduction &amp; Motivation</a:t>
            </a:r>
            <a:endParaRPr sz="1600">
              <a:solidFill>
                <a:schemeClr val="dk2"/>
              </a:solidFill>
              <a:latin typeface="Inter"/>
              <a:ea typeface="Inter"/>
              <a:cs typeface="Inter"/>
              <a:sym typeface="Inter"/>
            </a:endParaRPr>
          </a:p>
        </p:txBody>
      </p:sp>
      <p:sp>
        <p:nvSpPr>
          <p:cNvPr id="158" name="Google Shape;158;p26"/>
          <p:cNvSpPr txBox="1"/>
          <p:nvPr/>
        </p:nvSpPr>
        <p:spPr>
          <a:xfrm>
            <a:off x="3377205" y="619363"/>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Literature Review</a:t>
            </a:r>
            <a:endParaRPr sz="1600">
              <a:solidFill>
                <a:schemeClr val="dk2"/>
              </a:solidFill>
              <a:latin typeface="Inter"/>
              <a:ea typeface="Inter"/>
              <a:cs typeface="Inter"/>
              <a:sym typeface="Inter"/>
            </a:endParaRPr>
          </a:p>
        </p:txBody>
      </p:sp>
      <p:sp>
        <p:nvSpPr>
          <p:cNvPr id="159" name="Google Shape;159;p26"/>
          <p:cNvSpPr txBox="1"/>
          <p:nvPr/>
        </p:nvSpPr>
        <p:spPr>
          <a:xfrm>
            <a:off x="5181750" y="956538"/>
            <a:ext cx="1794900" cy="2211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Work Done&amp;</a:t>
            </a:r>
            <a:endParaRPr sz="1600">
              <a:solidFill>
                <a:schemeClr val="dk2"/>
              </a:solidFill>
              <a:latin typeface="Inter"/>
              <a:ea typeface="Inter"/>
              <a:cs typeface="Inter"/>
              <a:sym typeface="Inter"/>
            </a:endParaRPr>
          </a:p>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Plan of Action</a:t>
            </a:r>
            <a:endParaRPr sz="1600">
              <a:solidFill>
                <a:schemeClr val="dk2"/>
              </a:solidFill>
              <a:latin typeface="Inter"/>
              <a:ea typeface="Inter"/>
              <a:cs typeface="Inter"/>
              <a:sym typeface="Inter"/>
            </a:endParaRPr>
          </a:p>
        </p:txBody>
      </p:sp>
      <p:sp>
        <p:nvSpPr>
          <p:cNvPr id="160" name="Google Shape;160;p26"/>
          <p:cNvSpPr txBox="1"/>
          <p:nvPr/>
        </p:nvSpPr>
        <p:spPr>
          <a:xfrm>
            <a:off x="2418175" y="3526863"/>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Problem Statement</a:t>
            </a:r>
            <a:endParaRPr sz="1600">
              <a:solidFill>
                <a:schemeClr val="dk2"/>
              </a:solidFill>
              <a:latin typeface="Inter"/>
              <a:ea typeface="Inter"/>
              <a:cs typeface="Inter"/>
              <a:sym typeface="Inter"/>
            </a:endParaRPr>
          </a:p>
        </p:txBody>
      </p:sp>
      <p:sp>
        <p:nvSpPr>
          <p:cNvPr id="161" name="Google Shape;161;p26"/>
          <p:cNvSpPr txBox="1"/>
          <p:nvPr/>
        </p:nvSpPr>
        <p:spPr>
          <a:xfrm>
            <a:off x="4446255" y="3526863"/>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Dataset</a:t>
            </a:r>
            <a:endParaRPr sz="1600">
              <a:solidFill>
                <a:schemeClr val="dk2"/>
              </a:solidFill>
              <a:latin typeface="Inter"/>
              <a:ea typeface="Inter"/>
              <a:cs typeface="Inter"/>
              <a:sym typeface="Inter"/>
            </a:endParaRPr>
          </a:p>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Description</a:t>
            </a:r>
            <a:endParaRPr sz="1600">
              <a:solidFill>
                <a:schemeClr val="dk2"/>
              </a:solidFill>
              <a:latin typeface="Inter"/>
              <a:ea typeface="Inter"/>
              <a:cs typeface="Inter"/>
              <a:sym typeface="Inter"/>
            </a:endParaRPr>
          </a:p>
          <a:p>
            <a:pPr indent="0" lvl="0" marL="0" marR="0" rtl="0" algn="ctr">
              <a:lnSpc>
                <a:spcPct val="100000"/>
              </a:lnSpc>
              <a:spcBef>
                <a:spcPts val="0"/>
              </a:spcBef>
              <a:spcAft>
                <a:spcPts val="0"/>
              </a:spcAft>
              <a:buNone/>
            </a:pPr>
            <a:r>
              <a:t/>
            </a:r>
            <a:endParaRPr sz="1600">
              <a:solidFill>
                <a:schemeClr val="dk2"/>
              </a:solidFill>
              <a:latin typeface="Inter"/>
              <a:ea typeface="Inter"/>
              <a:cs typeface="Inter"/>
              <a:sym typeface="Inter"/>
            </a:endParaRPr>
          </a:p>
        </p:txBody>
      </p:sp>
      <p:sp>
        <p:nvSpPr>
          <p:cNvPr id="162" name="Google Shape;162;p26"/>
          <p:cNvSpPr txBox="1"/>
          <p:nvPr/>
        </p:nvSpPr>
        <p:spPr>
          <a:xfrm>
            <a:off x="6474335" y="3526863"/>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600">
                <a:solidFill>
                  <a:schemeClr val="dk2"/>
                </a:solidFill>
                <a:latin typeface="Inter"/>
                <a:ea typeface="Inter"/>
                <a:cs typeface="Inter"/>
                <a:sym typeface="Inter"/>
              </a:rPr>
              <a:t>References</a:t>
            </a:r>
            <a:endParaRPr sz="1600">
              <a:solidFill>
                <a:schemeClr val="dk2"/>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ctrTitle"/>
          </p:nvPr>
        </p:nvSpPr>
        <p:spPr>
          <a:xfrm>
            <a:off x="1037850" y="1821225"/>
            <a:ext cx="70683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Introduction &amp; Motivation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8"/>
          <p:cNvSpPr txBox="1"/>
          <p:nvPr>
            <p:ph idx="1" type="body"/>
          </p:nvPr>
        </p:nvSpPr>
        <p:spPr>
          <a:xfrm>
            <a:off x="1037875" y="1323600"/>
            <a:ext cx="5654700" cy="297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300"/>
              <a:t>The nationwide Janta Curfew on March 22, 2020 and lockdown since March 24, 2020, have resulted in significant improvement in air quality in the country, as revealed by data analysis and comparison of data for time before enforcement of restrictions. </a:t>
            </a:r>
            <a:endParaRPr sz="2300"/>
          </a:p>
        </p:txBody>
      </p:sp>
      <p:sp>
        <p:nvSpPr>
          <p:cNvPr id="174" name="Google Shape;174;p28"/>
          <p:cNvSpPr txBox="1"/>
          <p:nvPr/>
        </p:nvSpPr>
        <p:spPr>
          <a:xfrm>
            <a:off x="967600" y="4617250"/>
            <a:ext cx="775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100">
                <a:solidFill>
                  <a:schemeClr val="lt1"/>
                </a:solidFill>
                <a:latin typeface="Inter SemiBold"/>
                <a:ea typeface="Inter SemiBold"/>
                <a:cs typeface="Inter SemiBold"/>
                <a:sym typeface="Inter SemiBold"/>
              </a:rPr>
              <a:t> — </a:t>
            </a:r>
            <a:r>
              <a:rPr lang="en" sz="1100">
                <a:solidFill>
                  <a:schemeClr val="lt1"/>
                </a:solidFill>
                <a:latin typeface="Inter SemiBold"/>
                <a:ea typeface="Inter SemiBold"/>
                <a:cs typeface="Inter SemiBold"/>
                <a:sym typeface="Inter SemiBold"/>
              </a:rPr>
              <a:t>Central Pollution Control Board (Ministry of Environment, Forest and Climate Change) Govt. of India, Delhi [1]</a:t>
            </a:r>
            <a:endParaRPr>
              <a:latin typeface="Inter Light"/>
              <a:ea typeface="Inter Light"/>
              <a:cs typeface="Inter Light"/>
              <a:sym typeface="Int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sp>
        <p:nvSpPr>
          <p:cNvPr id="180" name="Google Shape;180;p29"/>
          <p:cNvSpPr txBox="1"/>
          <p:nvPr/>
        </p:nvSpPr>
        <p:spPr>
          <a:xfrm>
            <a:off x="0" y="478350"/>
            <a:ext cx="91440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solidFill>
                <a:srgbClr val="333333"/>
              </a:solidFill>
              <a:highlight>
                <a:srgbClr val="FCFCFC"/>
              </a:highlight>
              <a:latin typeface="Georgia"/>
              <a:ea typeface="Georgia"/>
              <a:cs typeface="Georgia"/>
              <a:sym typeface="Georgia"/>
            </a:endParaRPr>
          </a:p>
          <a:p>
            <a:pPr indent="-355600" lvl="0" marL="457200" rtl="0" algn="l">
              <a:spcBef>
                <a:spcPts val="0"/>
              </a:spcBef>
              <a:spcAft>
                <a:spcPts val="0"/>
              </a:spcAft>
              <a:buClr>
                <a:srgbClr val="333333"/>
              </a:buClr>
              <a:buSzPts val="2000"/>
              <a:buFont typeface="Georgia"/>
              <a:buChar char="●"/>
            </a:pPr>
            <a:r>
              <a:rPr lang="en" sz="2000">
                <a:solidFill>
                  <a:srgbClr val="333333"/>
                </a:solidFill>
                <a:highlight>
                  <a:srgbClr val="FCFCFC"/>
                </a:highlight>
                <a:latin typeface="Georgia"/>
                <a:ea typeface="Georgia"/>
                <a:cs typeface="Georgia"/>
                <a:sym typeface="Georgia"/>
              </a:rPr>
              <a:t>Many countries put temporary closures of their industries and jobs on the agenda and on the other hand, restrictions within cities were seriously pursued in</a:t>
            </a:r>
            <a:r>
              <a:rPr lang="en" sz="2000">
                <a:solidFill>
                  <a:srgbClr val="333333"/>
                </a:solidFill>
                <a:highlight>
                  <a:srgbClr val="FCFCFC"/>
                </a:highlight>
                <a:latin typeface="Georgia"/>
                <a:ea typeface="Georgia"/>
                <a:cs typeface="Georgia"/>
                <a:sym typeface="Georgia"/>
              </a:rPr>
              <a:t> most countries and the same goes for ours as well</a:t>
            </a:r>
            <a:r>
              <a:rPr lang="en" sz="2000">
                <a:solidFill>
                  <a:srgbClr val="333333"/>
                </a:solidFill>
                <a:highlight>
                  <a:srgbClr val="FCFCFC"/>
                </a:highlight>
                <a:latin typeface="Georgia"/>
                <a:ea typeface="Georgia"/>
                <a:cs typeface="Georgia"/>
                <a:sym typeface="Georgia"/>
              </a:rPr>
              <a:t>. </a:t>
            </a:r>
            <a:endParaRPr sz="200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sz="2000">
              <a:solidFill>
                <a:srgbClr val="333333"/>
              </a:solidFill>
              <a:highlight>
                <a:srgbClr val="FCFCFC"/>
              </a:highlight>
              <a:latin typeface="Georgia"/>
              <a:ea typeface="Georgia"/>
              <a:cs typeface="Georgia"/>
              <a:sym typeface="Georgia"/>
            </a:endParaRPr>
          </a:p>
          <a:p>
            <a:pPr indent="-355600" lvl="0" marL="457200" rtl="0" algn="l">
              <a:spcBef>
                <a:spcPts val="0"/>
              </a:spcBef>
              <a:spcAft>
                <a:spcPts val="0"/>
              </a:spcAft>
              <a:buClr>
                <a:srgbClr val="333333"/>
              </a:buClr>
              <a:buSzPts val="2000"/>
              <a:buFont typeface="Georgia"/>
              <a:buChar char="●"/>
            </a:pPr>
            <a:r>
              <a:rPr lang="en" sz="2000">
                <a:solidFill>
                  <a:srgbClr val="333333"/>
                </a:solidFill>
                <a:highlight>
                  <a:srgbClr val="FCFCFC"/>
                </a:highlight>
                <a:latin typeface="Georgia"/>
                <a:ea typeface="Georgia"/>
                <a:cs typeface="Georgia"/>
                <a:sym typeface="Georgia"/>
              </a:rPr>
              <a:t>These actions include restrictions on inter-city </a:t>
            </a:r>
            <a:endParaRPr sz="2000">
              <a:solidFill>
                <a:srgbClr val="333333"/>
              </a:solidFill>
              <a:highlight>
                <a:srgbClr val="FCFCFC"/>
              </a:highlight>
              <a:latin typeface="Georgia"/>
              <a:ea typeface="Georgia"/>
              <a:cs typeface="Georgia"/>
              <a:sym typeface="Georgia"/>
            </a:endParaRPr>
          </a:p>
          <a:p>
            <a:pPr indent="0" lvl="0" marL="457200" rtl="0" algn="l">
              <a:spcBef>
                <a:spcPts val="0"/>
              </a:spcBef>
              <a:spcAft>
                <a:spcPts val="0"/>
              </a:spcAft>
              <a:buNone/>
            </a:pPr>
            <a:r>
              <a:rPr lang="en" sz="2000">
                <a:solidFill>
                  <a:srgbClr val="333333"/>
                </a:solidFill>
                <a:highlight>
                  <a:srgbClr val="FCFCFC"/>
                </a:highlight>
                <a:latin typeface="Georgia"/>
                <a:ea typeface="Georgia"/>
                <a:cs typeface="Georgia"/>
                <a:sym typeface="Georgia"/>
              </a:rPr>
              <a:t>and intra-city traffic, closing businesses, closure</a:t>
            </a:r>
            <a:endParaRPr sz="2000">
              <a:solidFill>
                <a:srgbClr val="333333"/>
              </a:solidFill>
              <a:highlight>
                <a:srgbClr val="FCFCFC"/>
              </a:highlight>
              <a:latin typeface="Georgia"/>
              <a:ea typeface="Georgia"/>
              <a:cs typeface="Georgia"/>
              <a:sym typeface="Georgia"/>
            </a:endParaRPr>
          </a:p>
          <a:p>
            <a:pPr indent="0" lvl="0" marL="457200" rtl="0" algn="l">
              <a:spcBef>
                <a:spcPts val="0"/>
              </a:spcBef>
              <a:spcAft>
                <a:spcPts val="0"/>
              </a:spcAft>
              <a:buNone/>
            </a:pPr>
            <a:r>
              <a:rPr lang="en" sz="2000">
                <a:solidFill>
                  <a:srgbClr val="333333"/>
                </a:solidFill>
                <a:highlight>
                  <a:srgbClr val="FCFCFC"/>
                </a:highlight>
                <a:latin typeface="Georgia"/>
                <a:ea typeface="Georgia"/>
                <a:cs typeface="Georgia"/>
                <a:sym typeface="Georgia"/>
              </a:rPr>
              <a:t> of schools and small communities, suspension </a:t>
            </a:r>
            <a:endParaRPr sz="2000">
              <a:solidFill>
                <a:srgbClr val="333333"/>
              </a:solidFill>
              <a:highlight>
                <a:srgbClr val="FCFCFC"/>
              </a:highlight>
              <a:latin typeface="Georgia"/>
              <a:ea typeface="Georgia"/>
              <a:cs typeface="Georgia"/>
              <a:sym typeface="Georgia"/>
            </a:endParaRPr>
          </a:p>
          <a:p>
            <a:pPr indent="0" lvl="0" marL="457200" rtl="0" algn="l">
              <a:spcBef>
                <a:spcPts val="0"/>
              </a:spcBef>
              <a:spcAft>
                <a:spcPts val="0"/>
              </a:spcAft>
              <a:buNone/>
            </a:pPr>
            <a:r>
              <a:rPr lang="en" sz="2000">
                <a:solidFill>
                  <a:srgbClr val="333333"/>
                </a:solidFill>
                <a:highlight>
                  <a:srgbClr val="FCFCFC"/>
                </a:highlight>
                <a:latin typeface="Georgia"/>
                <a:ea typeface="Georgia"/>
                <a:cs typeface="Georgia"/>
                <a:sym typeface="Georgia"/>
              </a:rPr>
              <a:t>of tourist visas and so on.</a:t>
            </a:r>
            <a:endParaRPr sz="2000">
              <a:solidFill>
                <a:srgbClr val="333333"/>
              </a:solidFill>
              <a:highlight>
                <a:srgbClr val="FCFCFC"/>
              </a:highlight>
              <a:latin typeface="Georgia"/>
              <a:ea typeface="Georgia"/>
              <a:cs typeface="Georgia"/>
              <a:sym typeface="Georgia"/>
            </a:endParaRPr>
          </a:p>
          <a:p>
            <a:pPr indent="0" lvl="0" marL="457200" rtl="0" algn="l">
              <a:spcBef>
                <a:spcPts val="0"/>
              </a:spcBef>
              <a:spcAft>
                <a:spcPts val="0"/>
              </a:spcAft>
              <a:buNone/>
            </a:pPr>
            <a:r>
              <a:t/>
            </a:r>
            <a:endParaRPr sz="2000">
              <a:solidFill>
                <a:srgbClr val="333333"/>
              </a:solidFill>
              <a:highlight>
                <a:srgbClr val="FCFCFC"/>
              </a:highlight>
              <a:latin typeface="Georgia"/>
              <a:ea typeface="Georgia"/>
              <a:cs typeface="Georgia"/>
              <a:sym typeface="Georgia"/>
            </a:endParaRPr>
          </a:p>
        </p:txBody>
      </p:sp>
      <p:pic>
        <p:nvPicPr>
          <p:cNvPr id="181" name="Google Shape;181;p29"/>
          <p:cNvPicPr preferRelativeResize="0"/>
          <p:nvPr/>
        </p:nvPicPr>
        <p:blipFill>
          <a:blip r:embed="rId3">
            <a:alphaModFix/>
          </a:blip>
          <a:stretch>
            <a:fillRect/>
          </a:stretch>
        </p:blipFill>
        <p:spPr>
          <a:xfrm>
            <a:off x="6062325" y="1912900"/>
            <a:ext cx="2962275" cy="199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idx="4294967295" type="ctrTitle"/>
          </p:nvPr>
        </p:nvSpPr>
        <p:spPr>
          <a:xfrm>
            <a:off x="437525" y="156750"/>
            <a:ext cx="58110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Problem </a:t>
            </a:r>
            <a:r>
              <a:rPr lang="en">
                <a:solidFill>
                  <a:schemeClr val="lt2"/>
                </a:solidFill>
              </a:rPr>
              <a:t>Statement</a:t>
            </a:r>
            <a:endParaRPr>
              <a:solidFill>
                <a:schemeClr val="lt2"/>
              </a:solidFill>
            </a:endParaRPr>
          </a:p>
        </p:txBody>
      </p:sp>
      <p:sp>
        <p:nvSpPr>
          <p:cNvPr id="187" name="Google Shape;187;p30"/>
          <p:cNvSpPr txBox="1"/>
          <p:nvPr>
            <p:ph idx="1" type="body"/>
          </p:nvPr>
        </p:nvSpPr>
        <p:spPr>
          <a:xfrm>
            <a:off x="1005300" y="1268850"/>
            <a:ext cx="7133400" cy="260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To analyze and statistically conclude whether air quality is improved significantly during the lockdown or not and provide concluding evidences as an interactive web application.</a:t>
            </a:r>
            <a:endParaRPr/>
          </a:p>
        </p:txBody>
      </p:sp>
      <p:sp>
        <p:nvSpPr>
          <p:cNvPr id="188" name="Google Shape;188;p30"/>
          <p:cNvSpPr txBox="1"/>
          <p:nvPr>
            <p:ph idx="12" type="sldNum"/>
          </p:nvPr>
        </p:nvSpPr>
        <p:spPr>
          <a:xfrm>
            <a:off x="8328184" y="45974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1037850" y="1821225"/>
            <a:ext cx="7068300" cy="610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Literature Review</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Singh, R.P., Chauhan, A. Impact of lockdown on air quality in India during COVID-19 pandemic. </a:t>
            </a:r>
            <a:endParaRPr sz="1800"/>
          </a:p>
          <a:p>
            <a:pPr indent="457200" lvl="0" marL="2743200" rtl="0" algn="l">
              <a:spcBef>
                <a:spcPts val="0"/>
              </a:spcBef>
              <a:spcAft>
                <a:spcPts val="0"/>
              </a:spcAft>
              <a:buNone/>
            </a:pPr>
            <a:r>
              <a:rPr lang="en" sz="1800"/>
              <a:t>–Air Qual Atmos Health 13, 921–928 (2020).[3]</a:t>
            </a:r>
            <a:endParaRPr sz="1800"/>
          </a:p>
        </p:txBody>
      </p:sp>
      <p:pic>
        <p:nvPicPr>
          <p:cNvPr id="199" name="Google Shape;199;p32"/>
          <p:cNvPicPr preferRelativeResize="0"/>
          <p:nvPr/>
        </p:nvPicPr>
        <p:blipFill>
          <a:blip r:embed="rId3">
            <a:alphaModFix/>
          </a:blip>
          <a:stretch>
            <a:fillRect/>
          </a:stretch>
        </p:blipFill>
        <p:spPr>
          <a:xfrm>
            <a:off x="3727575" y="1910075"/>
            <a:ext cx="5293350" cy="2971899"/>
          </a:xfrm>
          <a:prstGeom prst="rect">
            <a:avLst/>
          </a:prstGeom>
          <a:noFill/>
          <a:ln>
            <a:noFill/>
          </a:ln>
        </p:spPr>
      </p:pic>
      <p:sp>
        <p:nvSpPr>
          <p:cNvPr id="200" name="Google Shape;200;p32"/>
          <p:cNvSpPr txBox="1"/>
          <p:nvPr/>
        </p:nvSpPr>
        <p:spPr>
          <a:xfrm>
            <a:off x="313800" y="1902925"/>
            <a:ext cx="3138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 this paper, they present an analysis of air quality (particulate matter-PM2.5, Air Quality Index, and tropospheric NO2) over India using ground and satellite observations.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results show a pronounced decline in air pollutants during lockdown especially in Delhi and Kolkata; these two cities are known to be highly polluted cities in India and in the world.</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